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9" r:id="rId4"/>
    <p:sldMasterId id="2147483723" r:id="rId5"/>
  </p:sldMasterIdLst>
  <p:notesMasterIdLst>
    <p:notesMasterId r:id="rId21"/>
  </p:notesMasterIdLst>
  <p:handoutMasterIdLst>
    <p:handoutMasterId r:id="rId22"/>
  </p:handoutMasterIdLst>
  <p:sldIdLst>
    <p:sldId id="291" r:id="rId6"/>
    <p:sldId id="282" r:id="rId7"/>
    <p:sldId id="268" r:id="rId8"/>
    <p:sldId id="274" r:id="rId9"/>
    <p:sldId id="275" r:id="rId10"/>
    <p:sldId id="276" r:id="rId11"/>
    <p:sldId id="277" r:id="rId12"/>
    <p:sldId id="278" r:id="rId13"/>
    <p:sldId id="279" r:id="rId14"/>
    <p:sldId id="280" r:id="rId15"/>
    <p:sldId id="292" r:id="rId16"/>
    <p:sldId id="281" r:id="rId17"/>
    <p:sldId id="289" r:id="rId18"/>
    <p:sldId id="290" r:id="rId19"/>
    <p:sldId id="293" r:id="rId20"/>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0314"/>
    <a:srgbClr val="8B0109"/>
    <a:srgbClr val="E61B1B"/>
    <a:srgbClr val="3D00B8"/>
    <a:srgbClr val="C9FD8D"/>
    <a:srgbClr val="FFFFFF"/>
    <a:srgbClr val="6E9678"/>
    <a:srgbClr val="C8C8C8"/>
    <a:srgbClr val="FF6600"/>
    <a:srgbClr val="D9D9D9"/>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84" autoAdjust="0"/>
    <p:restoredTop sz="94524" autoAdjust="0"/>
  </p:normalViewPr>
  <p:slideViewPr>
    <p:cSldViewPr snapToGrid="0">
      <p:cViewPr varScale="1">
        <p:scale>
          <a:sx n="87" d="100"/>
          <a:sy n="87" d="100"/>
        </p:scale>
        <p:origin x="677" y="58"/>
      </p:cViewPr>
      <p:guideLst/>
    </p:cSldViewPr>
  </p:slideViewPr>
  <p:notesTextViewPr>
    <p:cViewPr>
      <p:scale>
        <a:sx n="1" d="1"/>
        <a:sy n="1" d="1"/>
      </p:scale>
      <p:origin x="0" y="0"/>
    </p:cViewPr>
  </p:notesTextViewPr>
  <p:notesViewPr>
    <p:cSldViewPr snapToGrid="0" showGuides="1">
      <p:cViewPr varScale="1">
        <p:scale>
          <a:sx n="98" d="100"/>
          <a:sy n="98" d="100"/>
        </p:scale>
        <p:origin x="3516"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fld id="{52CF3383-DF08-4C90-8557-22EF3027DD43}" type="datetimeFigureOut">
              <a:rPr lang="en-US" smtClean="0"/>
              <a:t>8/4/2025</a:t>
            </a:fld>
            <a:endParaRPr lang="en-US" dirty="0"/>
          </a:p>
        </p:txBody>
      </p:sp>
      <p:sp>
        <p:nvSpPr>
          <p:cNvPr id="4" name="Footer Placeholder 3"/>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Tree>
    <p:extLst>
      <p:ext uri="{BB962C8B-B14F-4D97-AF65-F5344CB8AC3E}">
        <p14:creationId xmlns:p14="http://schemas.microsoft.com/office/powerpoint/2010/main" val="1793050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D7D16557-6E8E-4D95-8DF3-2DE1590C714A}" type="datetimeFigureOut">
              <a:rPr lang="en-US" smtClean="0"/>
              <a:t>8/4/2025</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BC3A86D8-1D95-4DFF-A26B-8F86AC3AC58E}" type="slidenum">
              <a:rPr lang="en-US" smtClean="0"/>
              <a:t>‹#›</a:t>
            </a:fld>
            <a:endParaRPr lang="en-US" dirty="0"/>
          </a:p>
        </p:txBody>
      </p:sp>
    </p:spTree>
    <p:extLst>
      <p:ext uri="{BB962C8B-B14F-4D97-AF65-F5344CB8AC3E}">
        <p14:creationId xmlns:p14="http://schemas.microsoft.com/office/powerpoint/2010/main" val="15381302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3A86D8-1D95-4DFF-A26B-8F86AC3AC58E}" type="slidenum">
              <a:rPr lang="en-US" smtClean="0"/>
              <a:t>13</a:t>
            </a:fld>
            <a:endParaRPr lang="en-US"/>
          </a:p>
        </p:txBody>
      </p:sp>
    </p:spTree>
    <p:extLst>
      <p:ext uri="{BB962C8B-B14F-4D97-AF65-F5344CB8AC3E}">
        <p14:creationId xmlns:p14="http://schemas.microsoft.com/office/powerpoint/2010/main" val="804846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past, just took HEFS outputs at face value.  Now we question more of what goes into the inputs.</a:t>
            </a:r>
          </a:p>
          <a:p>
            <a:endParaRPr lang="en-US" dirty="0"/>
          </a:p>
          <a:p>
            <a:r>
              <a:rPr lang="en-US" dirty="0"/>
              <a:t>Emphasize appreciation for HEC’s work to develop ensemble forecast processor.</a:t>
            </a:r>
          </a:p>
        </p:txBody>
      </p:sp>
      <p:sp>
        <p:nvSpPr>
          <p:cNvPr id="4" name="Slide Number Placeholder 3"/>
          <p:cNvSpPr>
            <a:spLocks noGrp="1"/>
          </p:cNvSpPr>
          <p:nvPr>
            <p:ph type="sldNum" sz="quarter" idx="5"/>
          </p:nvPr>
        </p:nvSpPr>
        <p:spPr/>
        <p:txBody>
          <a:bodyPr/>
          <a:lstStyle/>
          <a:p>
            <a:fld id="{BC3A86D8-1D95-4DFF-A26B-8F86AC3AC58E}" type="slidenum">
              <a:rPr lang="en-US" smtClean="0"/>
              <a:t>14</a:t>
            </a:fld>
            <a:endParaRPr lang="en-US"/>
          </a:p>
        </p:txBody>
      </p:sp>
    </p:spTree>
    <p:extLst>
      <p:ext uri="{BB962C8B-B14F-4D97-AF65-F5344CB8AC3E}">
        <p14:creationId xmlns:p14="http://schemas.microsoft.com/office/powerpoint/2010/main" val="1481815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0"/>
          </p:nvPr>
        </p:nvSpPr>
        <p:spPr>
          <a:xfrm>
            <a:off x="266700" y="1028700"/>
            <a:ext cx="11658600" cy="5600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02260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16551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27759814"/>
      </p:ext>
    </p:extLst>
  </p:cSld>
  <p:clrMapOvr>
    <a:masterClrMapping/>
  </p:clrMapOvr>
  <p:extLst>
    <p:ext uri="{DCECCB84-F9BA-43D5-87BE-67443E8EF086}">
      <p15:sldGuideLst xmlns:p15="http://schemas.microsoft.com/office/powerpoint/2012/main">
        <p15:guide id="1" orient="horz" pos="2328" userDrawn="1">
          <p15:clr>
            <a:srgbClr val="FBAE40"/>
          </p15:clr>
        </p15:guide>
        <p15:guide id="2" orient="horz" pos="2424" userDrawn="1">
          <p15:clr>
            <a:srgbClr val="FBAE40"/>
          </p15:clr>
        </p15:guide>
        <p15:guide id="3" pos="3888" userDrawn="1">
          <p15:clr>
            <a:srgbClr val="FBAE40"/>
          </p15:clr>
        </p15:guide>
        <p15:guide id="4" pos="37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266700" y="2286001"/>
            <a:ext cx="11658600" cy="1285874"/>
          </a:xfrm>
          <a:prstGeom prst="rect">
            <a:avLst/>
          </a:prstGeom>
          <a:noFill/>
          <a:ln w="9525">
            <a:noFill/>
            <a:miter lim="800000"/>
            <a:headEnd/>
            <a:tailEnd/>
          </a:ln>
        </p:spPr>
        <p:txBody>
          <a:bodyPr anchor="b"/>
          <a:lstStyle>
            <a:lvl1pPr>
              <a:defRPr sz="3200" baseline="0">
                <a:solidFill>
                  <a:schemeClr val="tx1">
                    <a:lumMod val="75000"/>
                    <a:lumOff val="25000"/>
                  </a:schemeClr>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11658600" cy="854075"/>
          </a:xfrm>
        </p:spPr>
        <p:txBody>
          <a:bodyPr/>
          <a:lstStyle>
            <a:lvl1pPr marL="0" indent="0">
              <a:defRPr>
                <a:solidFill>
                  <a:schemeClr val="tx1">
                    <a:lumMod val="75000"/>
                    <a:lumOff val="25000"/>
                  </a:schemeClr>
                </a:solidFill>
              </a:defRPr>
            </a:lvl1pPr>
          </a:lstStyle>
          <a:p>
            <a:pPr lvl="0"/>
            <a:r>
              <a:rPr lang="en-US" dirty="0"/>
              <a:t>Click to edit Master text styles</a:t>
            </a:r>
          </a:p>
        </p:txBody>
      </p:sp>
    </p:spTree>
    <p:extLst>
      <p:ext uri="{BB962C8B-B14F-4D97-AF65-F5344CB8AC3E}">
        <p14:creationId xmlns:p14="http://schemas.microsoft.com/office/powerpoint/2010/main" val="927311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header - no Sub-Head">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266700" y="2286001"/>
            <a:ext cx="11658600" cy="1285874"/>
          </a:xfrm>
          <a:prstGeom prst="rect">
            <a:avLst/>
          </a:prstGeom>
          <a:noFill/>
          <a:ln w="9525">
            <a:noFill/>
            <a:miter lim="800000"/>
            <a:headEnd/>
            <a:tailEnd/>
          </a:ln>
        </p:spPr>
        <p:txBody>
          <a:bodyPr anchor="b"/>
          <a:lstStyle>
            <a:lvl1pPr>
              <a:defRPr sz="3200" baseline="0">
                <a:solidFill>
                  <a:schemeClr val="tx1">
                    <a:lumMod val="75000"/>
                    <a:lumOff val="25000"/>
                  </a:schemeClr>
                </a:solidFill>
              </a:defRPr>
            </a:lvl1pPr>
          </a:lstStyle>
          <a:p>
            <a:pPr lvl="0"/>
            <a:r>
              <a:rPr lang="en-US" dirty="0"/>
              <a:t>Click to edit Master title style</a:t>
            </a:r>
          </a:p>
        </p:txBody>
      </p:sp>
    </p:spTree>
    <p:extLst>
      <p:ext uri="{BB962C8B-B14F-4D97-AF65-F5344CB8AC3E}">
        <p14:creationId xmlns:p14="http://schemas.microsoft.com/office/powerpoint/2010/main" val="2256649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 Content Only">
    <p:spTree>
      <p:nvGrpSpPr>
        <p:cNvPr id="1" name=""/>
        <p:cNvGrpSpPr/>
        <p:nvPr/>
      </p:nvGrpSpPr>
      <p:grpSpPr>
        <a:xfrm>
          <a:off x="0" y="0"/>
          <a:ext cx="0" cy="0"/>
          <a:chOff x="0" y="0"/>
          <a:chExt cx="0" cy="0"/>
        </a:xfrm>
      </p:grpSpPr>
      <p:sp>
        <p:nvSpPr>
          <p:cNvPr id="4" name="Content Placeholder 3"/>
          <p:cNvSpPr>
            <a:spLocks noGrp="1"/>
          </p:cNvSpPr>
          <p:nvPr>
            <p:ph sz="quarter" idx="12"/>
          </p:nvPr>
        </p:nvSpPr>
        <p:spPr>
          <a:xfrm>
            <a:off x="266700" y="2157413"/>
            <a:ext cx="11658600" cy="179863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759725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392775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14469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9" name="Rounded Rectangle 8"/>
          <p:cNvSpPr/>
          <p:nvPr userDrawn="1"/>
        </p:nvSpPr>
        <p:spPr>
          <a:xfrm>
            <a:off x="194209" y="5394628"/>
            <a:ext cx="11822463" cy="1311966"/>
          </a:xfrm>
          <a:prstGeom prst="roundRect">
            <a:avLst>
              <a:gd name="adj" fmla="val 1121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Content Placeholder 7"/>
          <p:cNvSpPr>
            <a:spLocks noGrp="1"/>
          </p:cNvSpPr>
          <p:nvPr>
            <p:ph sz="quarter" idx="12"/>
          </p:nvPr>
        </p:nvSpPr>
        <p:spPr>
          <a:xfrm>
            <a:off x="76200" y="66675"/>
            <a:ext cx="12020549" cy="679132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266700" y="169864"/>
            <a:ext cx="11658600" cy="919162"/>
          </a:xfrm>
        </p:spPr>
        <p:txBody>
          <a:bodyPr anchor="t"/>
          <a:lstStyle>
            <a:lvl1pPr algn="ctr">
              <a:defRPr/>
            </a:lvl1pPr>
          </a:lstStyle>
          <a:p>
            <a:r>
              <a:rPr lang="en-US"/>
              <a:t>Click to edit Master title style</a:t>
            </a:r>
          </a:p>
        </p:txBody>
      </p:sp>
    </p:spTree>
    <p:extLst>
      <p:ext uri="{BB962C8B-B14F-4D97-AF65-F5344CB8AC3E}">
        <p14:creationId xmlns:p14="http://schemas.microsoft.com/office/powerpoint/2010/main" val="17573401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8" name="Text Box 14"/>
          <p:cNvSpPr txBox="1">
            <a:spLocks noChangeArrowheads="1"/>
          </p:cNvSpPr>
          <p:nvPr userDrawn="1"/>
        </p:nvSpPr>
        <p:spPr bwMode="auto">
          <a:xfrm>
            <a:off x="11153774" y="143167"/>
            <a:ext cx="771525" cy="153888"/>
          </a:xfrm>
          <a:prstGeom prst="rect">
            <a:avLst/>
          </a:prstGeom>
          <a:noFill/>
          <a:ln w="9525">
            <a:noFill/>
            <a:miter lim="800000"/>
            <a:headEnd/>
            <a:tailEnd/>
          </a:ln>
          <a:effectLst/>
        </p:spPr>
        <p:txBody>
          <a:bodyPr wrap="square" tIns="0" bIns="0">
            <a:spAutoFit/>
          </a:bodyPr>
          <a:lstStyle/>
          <a:p>
            <a:pPr algn="r">
              <a:spcBef>
                <a:spcPct val="50000"/>
              </a:spcBef>
              <a:defRPr/>
            </a:pPr>
            <a:fld id="{99D903CA-8EC9-4EB0-B4F7-7D6D89967A95}" type="slidenum">
              <a:rPr lang="en-US" sz="1000" b="0" baseline="0" smtClean="0"/>
              <a:pPr algn="r">
                <a:spcBef>
                  <a:spcPct val="50000"/>
                </a:spcBef>
                <a:defRPr/>
              </a:pPr>
              <a:t>‹#›</a:t>
            </a:fld>
            <a:endParaRPr lang="en-US" sz="1000" b="0" baseline="0" dirty="0"/>
          </a:p>
        </p:txBody>
      </p:sp>
    </p:spTree>
    <p:extLst>
      <p:ext uri="{BB962C8B-B14F-4D97-AF65-F5344CB8AC3E}">
        <p14:creationId xmlns:p14="http://schemas.microsoft.com/office/powerpoint/2010/main" val="2206101087"/>
      </p:ext>
    </p:extLst>
  </p:cSld>
  <p:clrMapOvr>
    <a:masterClrMapping/>
  </p:clrMapOvr>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solidFill>
        <a:effectLst/>
      </p:bgPr>
    </p:bg>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1153774" y="143167"/>
            <a:ext cx="771525" cy="153888"/>
          </a:xfrm>
          <a:prstGeom prst="rect">
            <a:avLst/>
          </a:prstGeom>
          <a:noFill/>
          <a:ln w="9525">
            <a:noFill/>
            <a:miter lim="800000"/>
            <a:headEnd/>
            <a:tailEnd/>
          </a:ln>
          <a:effectLst/>
        </p:spPr>
        <p:txBody>
          <a:bodyPr wrap="square" tIns="0" bIns="0">
            <a:spAutoFit/>
          </a:bodyPr>
          <a:lstStyle/>
          <a:p>
            <a:pPr algn="r">
              <a:spcBef>
                <a:spcPct val="50000"/>
              </a:spcBef>
              <a:defRPr/>
            </a:pPr>
            <a:fld id="{99D903CA-8EC9-4EB0-B4F7-7D6D89967A95}" type="slidenum">
              <a:rPr lang="en-US" sz="1000" b="0" baseline="0" smtClean="0">
                <a:solidFill>
                  <a:schemeClr val="tx2"/>
                </a:solidFill>
              </a:rPr>
              <a:pPr algn="r">
                <a:spcBef>
                  <a:spcPct val="50000"/>
                </a:spcBef>
                <a:defRPr/>
              </a:pPr>
              <a:t>‹#›</a:t>
            </a:fld>
            <a:endParaRPr lang="en-US" sz="1000" b="0" baseline="0" dirty="0">
              <a:solidFill>
                <a:schemeClr val="tx2"/>
              </a:solidFill>
            </a:endParaRPr>
          </a:p>
        </p:txBody>
      </p:sp>
    </p:spTree>
    <p:extLst>
      <p:ext uri="{BB962C8B-B14F-4D97-AF65-F5344CB8AC3E}">
        <p14:creationId xmlns:p14="http://schemas.microsoft.com/office/powerpoint/2010/main" val="1961876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 1 Column">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266700" y="1028700"/>
            <a:ext cx="11658600" cy="5600700"/>
          </a:xfrm>
        </p:spPr>
        <p:txBody>
          <a:bodyPr/>
          <a:lstStyle>
            <a:lvl1pPr marL="0" indent="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696511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1153774" y="143167"/>
            <a:ext cx="771525" cy="153888"/>
          </a:xfrm>
          <a:prstGeom prst="rect">
            <a:avLst/>
          </a:prstGeom>
          <a:noFill/>
          <a:ln w="9525">
            <a:noFill/>
            <a:miter lim="800000"/>
            <a:headEnd/>
            <a:tailEnd/>
          </a:ln>
          <a:effectLst/>
        </p:spPr>
        <p:txBody>
          <a:bodyPr wrap="square" tIns="0" bIns="0">
            <a:spAutoFit/>
          </a:bodyPr>
          <a:lstStyle/>
          <a:p>
            <a:pPr algn="r">
              <a:spcBef>
                <a:spcPct val="50000"/>
              </a:spcBef>
              <a:defRPr/>
            </a:pPr>
            <a:fld id="{99D903CA-8EC9-4EB0-B4F7-7D6D89967A95}" type="slidenum">
              <a:rPr lang="en-US" sz="1000" b="0" baseline="0" smtClean="0">
                <a:solidFill>
                  <a:schemeClr val="tx2"/>
                </a:solidFill>
              </a:rPr>
              <a:pPr algn="r">
                <a:spcBef>
                  <a:spcPct val="50000"/>
                </a:spcBef>
                <a:defRPr/>
              </a:pPr>
              <a:t>‹#›</a:t>
            </a:fld>
            <a:endParaRPr lang="en-US" sz="1000" b="0" baseline="0" dirty="0">
              <a:solidFill>
                <a:schemeClr val="tx2"/>
              </a:solidFill>
            </a:endParaRPr>
          </a:p>
        </p:txBody>
      </p:sp>
    </p:spTree>
    <p:extLst>
      <p:ext uri="{BB962C8B-B14F-4D97-AF65-F5344CB8AC3E}">
        <p14:creationId xmlns:p14="http://schemas.microsoft.com/office/powerpoint/2010/main" val="32493692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Background no graphics">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1153774" y="143167"/>
            <a:ext cx="771525" cy="153888"/>
          </a:xfrm>
          <a:prstGeom prst="rect">
            <a:avLst/>
          </a:prstGeom>
          <a:noFill/>
          <a:ln w="9525">
            <a:noFill/>
            <a:miter lim="800000"/>
            <a:headEnd/>
            <a:tailEnd/>
          </a:ln>
          <a:effectLst/>
        </p:spPr>
        <p:txBody>
          <a:bodyPr wrap="square" tIns="0" bIns="0">
            <a:spAutoFit/>
          </a:bodyPr>
          <a:lstStyle/>
          <a:p>
            <a:pPr algn="r">
              <a:spcBef>
                <a:spcPct val="50000"/>
              </a:spcBef>
              <a:defRPr/>
            </a:pPr>
            <a:fld id="{99D903CA-8EC9-4EB0-B4F7-7D6D89967A95}" type="slidenum">
              <a:rPr lang="en-US" sz="1000" b="0" baseline="0" smtClean="0"/>
              <a:pPr algn="r">
                <a:spcBef>
                  <a:spcPct val="50000"/>
                </a:spcBef>
                <a:defRPr/>
              </a:pPr>
              <a:t>‹#›</a:t>
            </a:fld>
            <a:endParaRPr lang="en-US" sz="1000" b="0" baseline="0" dirty="0"/>
          </a:p>
        </p:txBody>
      </p:sp>
    </p:spTree>
    <p:extLst>
      <p:ext uri="{BB962C8B-B14F-4D97-AF65-F5344CB8AC3E}">
        <p14:creationId xmlns:p14="http://schemas.microsoft.com/office/powerpoint/2010/main" val="3040473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bg2">
            <a:alpha val="7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5872"/>
            <a:ext cx="5829300" cy="1671543"/>
          </a:xfrm>
          <a:noFill/>
          <a:ln w="19050">
            <a:noFill/>
          </a:ln>
        </p:spPr>
        <p:txBody>
          <a:bodyPr/>
          <a:lstStyle>
            <a:lvl1pPr>
              <a:defRPr>
                <a:solidFill>
                  <a:sysClr val="windowText" lastClr="000000"/>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66700" y="5608444"/>
            <a:ext cx="764288" cy="1005840"/>
          </a:xfrm>
          <a:prstGeom prst="rect">
            <a:avLst/>
          </a:prstGeom>
        </p:spPr>
      </p:pic>
      <p:pic>
        <p:nvPicPr>
          <p:cNvPr id="11" name="Picture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254266" y="5610615"/>
            <a:ext cx="1338582" cy="1001498"/>
          </a:xfrm>
          <a:prstGeom prst="rect">
            <a:avLst/>
          </a:prstGeom>
        </p:spPr>
      </p:pic>
    </p:spTree>
    <p:extLst>
      <p:ext uri="{BB962C8B-B14F-4D97-AF65-F5344CB8AC3E}">
        <p14:creationId xmlns:p14="http://schemas.microsoft.com/office/powerpoint/2010/main" val="31824933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bg2">
            <a:alpha val="75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1016"/>
            <a:ext cx="12190194" cy="6859016"/>
          </a:xfrm>
          <a:prstGeom prst="rect">
            <a:avLst/>
          </a:prstGeom>
        </p:spPr>
      </p:pic>
      <p:sp>
        <p:nvSpPr>
          <p:cNvPr id="14" name="Title 5"/>
          <p:cNvSpPr>
            <a:spLocks noGrp="1"/>
          </p:cNvSpPr>
          <p:nvPr>
            <p:ph type="title"/>
          </p:nvPr>
        </p:nvSpPr>
        <p:spPr>
          <a:xfrm>
            <a:off x="266700" y="260931"/>
            <a:ext cx="5821279" cy="1671543"/>
          </a:xfrm>
          <a:noFill/>
          <a:ln w="12700">
            <a:noFill/>
          </a:ln>
        </p:spPr>
        <p:txBody>
          <a:bodyPr/>
          <a:lstStyle>
            <a:lvl1pPr>
              <a:defRPr>
                <a:solidFill>
                  <a:sysClr val="windowText" lastClr="000000"/>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13" name="Picture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66700" y="5608444"/>
            <a:ext cx="764288" cy="1005840"/>
          </a:xfrm>
          <a:prstGeom prst="rect">
            <a:avLst/>
          </a:prstGeom>
        </p:spPr>
      </p:pic>
      <p:pic>
        <p:nvPicPr>
          <p:cNvPr id="18" name="Picture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254266" y="5610615"/>
            <a:ext cx="1338582" cy="1001498"/>
          </a:xfrm>
          <a:prstGeom prst="rect">
            <a:avLst/>
          </a:prstGeom>
        </p:spPr>
      </p:pic>
    </p:spTree>
    <p:extLst>
      <p:ext uri="{BB962C8B-B14F-4D97-AF65-F5344CB8AC3E}">
        <p14:creationId xmlns:p14="http://schemas.microsoft.com/office/powerpoint/2010/main" val="31480589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bg2">
            <a:alpha val="75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88388" cy="6858000"/>
          </a:xfrm>
          <a:prstGeom prst="rect">
            <a:avLst/>
          </a:prstGeom>
        </p:spPr>
      </p:pic>
      <p:sp>
        <p:nvSpPr>
          <p:cNvPr id="3" name="Text Placeholder 2"/>
          <p:cNvSpPr>
            <a:spLocks noGrp="1"/>
          </p:cNvSpPr>
          <p:nvPr>
            <p:ph type="body" sz="quarter" idx="19"/>
          </p:nvPr>
        </p:nvSpPr>
        <p:spPr>
          <a:xfrm>
            <a:off x="381000" y="2059387"/>
            <a:ext cx="4867275" cy="33158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noFill/>
          </a:ln>
        </p:spPr>
        <p:txBody>
          <a:bodyPr/>
          <a:lstStyle>
            <a:lvl1pPr>
              <a:defRPr>
                <a:solidFill>
                  <a:sysClr val="windowText" lastClr="000000"/>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13" name="Picture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66700" y="5608444"/>
            <a:ext cx="764288" cy="1005840"/>
          </a:xfrm>
          <a:prstGeom prst="rect">
            <a:avLst/>
          </a:prstGeom>
        </p:spPr>
      </p:pic>
      <p:pic>
        <p:nvPicPr>
          <p:cNvPr id="16" name="Picture 1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254266" y="5610615"/>
            <a:ext cx="1338582" cy="1001498"/>
          </a:xfrm>
          <a:prstGeom prst="rect">
            <a:avLst/>
          </a:prstGeom>
        </p:spPr>
      </p:pic>
    </p:spTree>
    <p:extLst>
      <p:ext uri="{BB962C8B-B14F-4D97-AF65-F5344CB8AC3E}">
        <p14:creationId xmlns:p14="http://schemas.microsoft.com/office/powerpoint/2010/main" val="27816979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bg2">
            <a:alpha val="7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6" name="TextBox 15"/>
          <p:cNvSpPr txBox="1"/>
          <p:nvPr userDrawn="1"/>
        </p:nvSpPr>
        <p:spPr>
          <a:xfrm>
            <a:off x="266700" y="5217495"/>
            <a:ext cx="4337105" cy="357790"/>
          </a:xfrm>
          <a:prstGeom prst="rect">
            <a:avLst/>
          </a:prstGeom>
          <a:noFill/>
        </p:spPr>
        <p:txBody>
          <a:bodyPr wrap="square" lIns="91440" tIns="0">
            <a:spAutoFit/>
          </a:bodyPr>
          <a:lstStyle/>
          <a:p>
            <a:r>
              <a:rPr lang="en-US" altLang="en-US" sz="675" i="1" dirty="0"/>
              <a:t>“</a:t>
            </a:r>
            <a:r>
              <a:rPr lang="en-US" sz="675" i="1" dirty="0">
                <a:solidFill>
                  <a:srgbClr val="000000"/>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rgbClr val="000000"/>
                </a:solidFill>
              </a:rPr>
              <a:t>”</a:t>
            </a:r>
            <a:endParaRPr lang="en-US" sz="675" i="1" dirty="0">
              <a:solidFill>
                <a:srgbClr val="000000"/>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noFill/>
          </a:ln>
        </p:spPr>
        <p:txBody>
          <a:bodyPr/>
          <a:lstStyle>
            <a:lvl1pPr>
              <a:defRPr>
                <a:ln>
                  <a:noFill/>
                </a:ln>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66700" y="5608444"/>
            <a:ext cx="764288" cy="1005840"/>
          </a:xfrm>
          <a:prstGeom prst="rect">
            <a:avLst/>
          </a:prstGeom>
        </p:spPr>
      </p:pic>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254266" y="5610615"/>
            <a:ext cx="1338582" cy="1001498"/>
          </a:xfrm>
          <a:prstGeom prst="rect">
            <a:avLst/>
          </a:prstGeom>
        </p:spPr>
      </p:pic>
    </p:spTree>
    <p:extLst>
      <p:ext uri="{BB962C8B-B14F-4D97-AF65-F5344CB8AC3E}">
        <p14:creationId xmlns:p14="http://schemas.microsoft.com/office/powerpoint/2010/main" val="15485999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picTx">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875564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art Color Layout">
    <p:spTree>
      <p:nvGrpSpPr>
        <p:cNvPr id="1" name=""/>
        <p:cNvGrpSpPr/>
        <p:nvPr/>
      </p:nvGrpSpPr>
      <p:grpSpPr>
        <a:xfrm>
          <a:off x="0" y="0"/>
          <a:ext cx="0" cy="0"/>
          <a:chOff x="0" y="0"/>
          <a:chExt cx="0" cy="0"/>
        </a:xfrm>
      </p:grpSpPr>
      <p:sp>
        <p:nvSpPr>
          <p:cNvPr id="10" name="Chart Placeholder 9"/>
          <p:cNvSpPr>
            <a:spLocks noGrp="1"/>
          </p:cNvSpPr>
          <p:nvPr>
            <p:ph type="chart" sz="quarter" idx="12"/>
          </p:nvPr>
        </p:nvSpPr>
        <p:spPr>
          <a:xfrm>
            <a:off x="266700" y="1028700"/>
            <a:ext cx="11658599" cy="5600700"/>
          </a:xfrm>
        </p:spPr>
        <p:txBody>
          <a:bodyPr/>
          <a:lstStyle/>
          <a:p>
            <a:endParaRPr lang="en-US" dirty="0"/>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841154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Reference ONLY">
    <p:bg>
      <p:bgPr>
        <a:solidFill>
          <a:schemeClr val="bg1"/>
        </a:solidFill>
        <a:effectLst/>
      </p:bgPr>
    </p:bg>
    <p:spTree>
      <p:nvGrpSpPr>
        <p:cNvPr id="1" name=""/>
        <p:cNvGrpSpPr/>
        <p:nvPr/>
      </p:nvGrpSpPr>
      <p:grpSpPr>
        <a:xfrm>
          <a:off x="0" y="0"/>
          <a:ext cx="0" cy="0"/>
          <a:chOff x="0" y="0"/>
          <a:chExt cx="0" cy="0"/>
        </a:xfrm>
      </p:grpSpPr>
      <p:sp>
        <p:nvSpPr>
          <p:cNvPr id="22" name="TextBox 21"/>
          <p:cNvSpPr txBox="1"/>
          <p:nvPr userDrawn="1"/>
        </p:nvSpPr>
        <p:spPr>
          <a:xfrm>
            <a:off x="266700" y="1043608"/>
            <a:ext cx="5829300" cy="3001617"/>
          </a:xfrm>
          <a:prstGeom prst="rect">
            <a:avLst/>
          </a:prstGeom>
          <a:noFill/>
          <a:ln w="50800" cmpd="dbl">
            <a:solidFill>
              <a:schemeClr val="tx1"/>
            </a:solidFill>
          </a:ln>
        </p:spPr>
        <p:txBody>
          <a:bodyPr wrap="square" rtlCol="0" anchor="b" anchorCtr="0">
            <a:noAutofit/>
          </a:bodyPr>
          <a:lstStyle/>
          <a:p>
            <a:r>
              <a:rPr lang="en-US" dirty="0"/>
              <a:t>Use</a:t>
            </a:r>
            <a:r>
              <a:rPr lang="en-US" baseline="0" dirty="0"/>
              <a:t> for Standard Content Slide Colors</a:t>
            </a:r>
            <a:endParaRPr lang="en-US" dirty="0"/>
          </a:p>
        </p:txBody>
      </p:sp>
      <p:sp>
        <p:nvSpPr>
          <p:cNvPr id="2" name="TextBox 1"/>
          <p:cNvSpPr txBox="1"/>
          <p:nvPr userDrawn="1"/>
        </p:nvSpPr>
        <p:spPr>
          <a:xfrm>
            <a:off x="6096000" y="1043608"/>
            <a:ext cx="5829300" cy="3001617"/>
          </a:xfrm>
          <a:prstGeom prst="rect">
            <a:avLst/>
          </a:prstGeom>
          <a:noFill/>
          <a:ln w="50800" cmpd="dbl">
            <a:solidFill>
              <a:schemeClr val="tx1"/>
            </a:solidFill>
          </a:ln>
        </p:spPr>
        <p:txBody>
          <a:bodyPr wrap="square" rtlCol="0" anchor="b" anchorCtr="0">
            <a:noAutofit/>
          </a:bodyPr>
          <a:lstStyle/>
          <a:p>
            <a:r>
              <a:rPr lang="en-US" dirty="0"/>
              <a:t>Use</a:t>
            </a:r>
            <a:r>
              <a:rPr lang="en-US" baseline="0" dirty="0"/>
              <a:t> for Chart Colors</a:t>
            </a:r>
            <a:endParaRPr lang="en-US" dirty="0"/>
          </a:p>
        </p:txBody>
      </p:sp>
      <p:grpSp>
        <p:nvGrpSpPr>
          <p:cNvPr id="21" name="Group 20"/>
          <p:cNvGrpSpPr/>
          <p:nvPr userDrawn="1"/>
        </p:nvGrpSpPr>
        <p:grpSpPr>
          <a:xfrm>
            <a:off x="372234" y="1391830"/>
            <a:ext cx="11458322" cy="1888083"/>
            <a:chOff x="757773" y="1707600"/>
            <a:chExt cx="9393763" cy="1245799"/>
          </a:xfrm>
        </p:grpSpPr>
        <p:sp>
          <p:nvSpPr>
            <p:cNvPr id="5" name="Rectangle 4"/>
            <p:cNvSpPr/>
            <p:nvPr/>
          </p:nvSpPr>
          <p:spPr>
            <a:xfrm>
              <a:off x="2679701" y="1707600"/>
              <a:ext cx="745067" cy="558800"/>
            </a:xfrm>
            <a:prstGeom prst="rect">
              <a:avLst/>
            </a:prstGeom>
            <a:solidFill>
              <a:srgbClr val="D8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0" b="1" dirty="0">
                  <a:solidFill>
                    <a:schemeClr val="tx1"/>
                  </a:solidFill>
                </a:rPr>
                <a:t>217</a:t>
              </a:r>
            </a:p>
            <a:p>
              <a:pPr algn="ctr">
                <a:defRPr/>
              </a:pPr>
              <a:r>
                <a:rPr lang="en-US" sz="1000" b="1" dirty="0">
                  <a:solidFill>
                    <a:schemeClr val="tx1"/>
                  </a:solidFill>
                </a:rPr>
                <a:t>217</a:t>
              </a:r>
            </a:p>
            <a:p>
              <a:pPr algn="ctr">
                <a:defRPr/>
              </a:pPr>
              <a:r>
                <a:rPr lang="en-US" sz="1000" b="1" dirty="0">
                  <a:solidFill>
                    <a:schemeClr val="tx1"/>
                  </a:solidFill>
                </a:rPr>
                <a:t>217</a:t>
              </a:r>
            </a:p>
            <a:p>
              <a:pPr algn="ctr">
                <a:defRPr/>
              </a:pPr>
              <a:endParaRPr lang="en-US" sz="1000" b="1" dirty="0">
                <a:solidFill>
                  <a:schemeClr val="tx1"/>
                </a:solidFill>
              </a:endParaRPr>
            </a:p>
            <a:p>
              <a:pPr algn="ctr">
                <a:defRPr/>
              </a:pPr>
              <a:r>
                <a:rPr lang="en-US" sz="1000" b="1" dirty="0">
                  <a:solidFill>
                    <a:schemeClr val="tx1"/>
                  </a:solidFill>
                </a:rPr>
                <a:t>#d8d9d8</a:t>
              </a:r>
            </a:p>
          </p:txBody>
        </p:sp>
        <p:sp>
          <p:nvSpPr>
            <p:cNvPr id="6" name="Rectangle 5"/>
            <p:cNvSpPr/>
            <p:nvPr/>
          </p:nvSpPr>
          <p:spPr>
            <a:xfrm>
              <a:off x="3640669" y="1707600"/>
              <a:ext cx="745067" cy="558800"/>
            </a:xfrm>
            <a:prstGeom prst="rect">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0" b="1" dirty="0">
                  <a:solidFill>
                    <a:schemeClr val="tx1"/>
                  </a:solidFill>
                </a:rPr>
                <a:t>200</a:t>
              </a:r>
            </a:p>
            <a:p>
              <a:pPr algn="ctr">
                <a:defRPr/>
              </a:pPr>
              <a:r>
                <a:rPr lang="en-US" sz="1000" b="1" dirty="0">
                  <a:solidFill>
                    <a:schemeClr val="tx1"/>
                  </a:solidFill>
                </a:rPr>
                <a:t>200</a:t>
              </a:r>
            </a:p>
            <a:p>
              <a:pPr algn="ctr">
                <a:defRPr/>
              </a:pPr>
              <a:r>
                <a:rPr lang="en-US" sz="1000" b="1" dirty="0">
                  <a:solidFill>
                    <a:schemeClr val="tx1"/>
                  </a:solidFill>
                </a:rPr>
                <a:t>200</a:t>
              </a:r>
            </a:p>
            <a:p>
              <a:pPr algn="ctr">
                <a:defRPr/>
              </a:pPr>
              <a:endParaRPr lang="en-US" sz="1000" b="1" dirty="0">
                <a:solidFill>
                  <a:schemeClr val="tx1"/>
                </a:solidFill>
              </a:endParaRPr>
            </a:p>
            <a:p>
              <a:pPr algn="ctr">
                <a:defRPr/>
              </a:pPr>
              <a:r>
                <a:rPr lang="en-US" sz="1000" b="1" dirty="0">
                  <a:solidFill>
                    <a:schemeClr val="tx1"/>
                  </a:solidFill>
                </a:rPr>
                <a:t>#c9c9c9</a:t>
              </a:r>
            </a:p>
          </p:txBody>
        </p:sp>
        <p:sp>
          <p:nvSpPr>
            <p:cNvPr id="7" name="Rectangle 6"/>
            <p:cNvSpPr/>
            <p:nvPr/>
          </p:nvSpPr>
          <p:spPr>
            <a:xfrm>
              <a:off x="757773" y="2394599"/>
              <a:ext cx="742951" cy="558800"/>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0" b="1" dirty="0">
                  <a:solidFill>
                    <a:schemeClr val="tx1"/>
                  </a:solidFill>
                </a:rPr>
                <a:t>255</a:t>
              </a:r>
            </a:p>
            <a:p>
              <a:pPr algn="ctr">
                <a:defRPr/>
              </a:pPr>
              <a:r>
                <a:rPr lang="en-US" sz="1000" b="1" dirty="0">
                  <a:solidFill>
                    <a:schemeClr val="tx1"/>
                  </a:solidFill>
                </a:rPr>
                <a:t>255</a:t>
              </a:r>
            </a:p>
            <a:p>
              <a:pPr algn="ctr">
                <a:defRPr/>
              </a:pPr>
              <a:r>
                <a:rPr lang="en-US" sz="1000" b="1" dirty="0">
                  <a:solidFill>
                    <a:schemeClr val="tx1"/>
                  </a:solidFill>
                </a:rPr>
                <a:t>255</a:t>
              </a:r>
            </a:p>
            <a:p>
              <a:pPr algn="ctr">
                <a:defRPr/>
              </a:pPr>
              <a:endParaRPr lang="en-US" sz="1000" b="1" dirty="0">
                <a:solidFill>
                  <a:schemeClr val="tx1"/>
                </a:solidFill>
              </a:endParaRPr>
            </a:p>
            <a:p>
              <a:pPr algn="ctr">
                <a:defRPr/>
              </a:pPr>
              <a:r>
                <a:rPr lang="en-US" sz="1000" b="1" dirty="0">
                  <a:solidFill>
                    <a:schemeClr val="tx1"/>
                  </a:solidFill>
                </a:rPr>
                <a:t>#83847a</a:t>
              </a:r>
            </a:p>
          </p:txBody>
        </p:sp>
        <p:sp>
          <p:nvSpPr>
            <p:cNvPr id="8" name="Rectangle 7"/>
            <p:cNvSpPr/>
            <p:nvPr/>
          </p:nvSpPr>
          <p:spPr>
            <a:xfrm>
              <a:off x="1718739" y="2394599"/>
              <a:ext cx="742951" cy="55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0" b="1" dirty="0">
                  <a:solidFill>
                    <a:schemeClr val="bg1"/>
                  </a:solidFill>
                </a:rPr>
                <a:t>2</a:t>
              </a:r>
            </a:p>
            <a:p>
              <a:pPr algn="ctr">
                <a:defRPr/>
              </a:pPr>
              <a:r>
                <a:rPr lang="en-US" sz="1000" b="1" dirty="0">
                  <a:solidFill>
                    <a:schemeClr val="bg1"/>
                  </a:solidFill>
                </a:rPr>
                <a:t>0</a:t>
              </a:r>
            </a:p>
            <a:p>
              <a:pPr algn="ctr">
                <a:defRPr/>
              </a:pPr>
              <a:r>
                <a:rPr lang="en-US" sz="1000" b="1" dirty="0">
                  <a:solidFill>
                    <a:schemeClr val="bg1"/>
                  </a:solidFill>
                </a:rPr>
                <a:t>0</a:t>
              </a:r>
            </a:p>
            <a:p>
              <a:pPr algn="ctr">
                <a:defRPr/>
              </a:pPr>
              <a:endParaRPr lang="en-US" sz="1000" b="1" dirty="0">
                <a:solidFill>
                  <a:schemeClr val="bg1"/>
                </a:solidFill>
              </a:endParaRPr>
            </a:p>
            <a:p>
              <a:pPr algn="ctr">
                <a:defRPr/>
              </a:pPr>
              <a:r>
                <a:rPr lang="en-US" sz="1000" b="1" dirty="0">
                  <a:solidFill>
                    <a:schemeClr val="bg1"/>
                  </a:solidFill>
                </a:rPr>
                <a:t>#020000</a:t>
              </a:r>
            </a:p>
          </p:txBody>
        </p:sp>
        <p:sp>
          <p:nvSpPr>
            <p:cNvPr id="9" name="Rectangle 8"/>
            <p:cNvSpPr/>
            <p:nvPr/>
          </p:nvSpPr>
          <p:spPr>
            <a:xfrm>
              <a:off x="2679701" y="2394599"/>
              <a:ext cx="745067" cy="558800"/>
            </a:xfrm>
            <a:prstGeom prst="rect">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0" b="1" dirty="0">
                  <a:solidFill>
                    <a:schemeClr val="tx1"/>
                  </a:solidFill>
                </a:rPr>
                <a:t>163</a:t>
              </a:r>
            </a:p>
            <a:p>
              <a:pPr algn="ctr">
                <a:defRPr/>
              </a:pPr>
              <a:r>
                <a:rPr lang="en-US" sz="1000" b="1" dirty="0">
                  <a:solidFill>
                    <a:schemeClr val="tx1"/>
                  </a:solidFill>
                </a:rPr>
                <a:t>163</a:t>
              </a:r>
            </a:p>
            <a:p>
              <a:pPr algn="ctr">
                <a:defRPr/>
              </a:pPr>
              <a:r>
                <a:rPr lang="en-US" sz="1000" b="1" dirty="0">
                  <a:solidFill>
                    <a:schemeClr val="tx1"/>
                  </a:solidFill>
                </a:rPr>
                <a:t>163</a:t>
              </a:r>
            </a:p>
            <a:p>
              <a:pPr algn="ctr">
                <a:defRPr/>
              </a:pPr>
              <a:endParaRPr lang="en-US" sz="1000" b="1" dirty="0">
                <a:solidFill>
                  <a:schemeClr val="tx1"/>
                </a:solidFill>
              </a:endParaRPr>
            </a:p>
            <a:p>
              <a:pPr algn="ctr">
                <a:defRPr/>
              </a:pPr>
              <a:r>
                <a:rPr lang="en-US" sz="1000" b="1" dirty="0">
                  <a:solidFill>
                    <a:schemeClr val="tx1"/>
                  </a:solidFill>
                </a:rPr>
                <a:t>#a3a3a2</a:t>
              </a:r>
            </a:p>
          </p:txBody>
        </p:sp>
        <p:sp>
          <p:nvSpPr>
            <p:cNvPr id="10" name="Rectangle 9"/>
            <p:cNvSpPr/>
            <p:nvPr/>
          </p:nvSpPr>
          <p:spPr>
            <a:xfrm>
              <a:off x="3640669" y="2394599"/>
              <a:ext cx="745067" cy="558800"/>
            </a:xfrm>
            <a:prstGeom prst="rect">
              <a:avLst/>
            </a:prstGeom>
            <a:solidFill>
              <a:srgbClr val="8384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0" b="1" dirty="0">
                  <a:solidFill>
                    <a:schemeClr val="tx1"/>
                  </a:solidFill>
                </a:rPr>
                <a:t>131</a:t>
              </a:r>
            </a:p>
            <a:p>
              <a:pPr algn="ctr">
                <a:defRPr/>
              </a:pPr>
              <a:r>
                <a:rPr lang="en-US" sz="1000" b="1" dirty="0">
                  <a:solidFill>
                    <a:schemeClr val="tx1"/>
                  </a:solidFill>
                </a:rPr>
                <a:t>132</a:t>
              </a:r>
            </a:p>
            <a:p>
              <a:pPr algn="ctr">
                <a:defRPr/>
              </a:pPr>
              <a:r>
                <a:rPr lang="en-US" sz="1000" b="1" dirty="0">
                  <a:solidFill>
                    <a:schemeClr val="tx1"/>
                  </a:solidFill>
                </a:rPr>
                <a:t>122</a:t>
              </a:r>
            </a:p>
            <a:p>
              <a:pPr algn="ctr">
                <a:defRPr/>
              </a:pPr>
              <a:endParaRPr lang="en-US" sz="1000" b="1" dirty="0">
                <a:solidFill>
                  <a:schemeClr val="tx1"/>
                </a:solidFill>
              </a:endParaRPr>
            </a:p>
            <a:p>
              <a:pPr algn="ctr">
                <a:defRPr/>
              </a:pPr>
              <a:r>
                <a:rPr lang="en-US" sz="1000" b="1" dirty="0">
                  <a:solidFill>
                    <a:schemeClr val="tx1"/>
                  </a:solidFill>
                </a:rPr>
                <a:t>#83847a</a:t>
              </a:r>
            </a:p>
          </p:txBody>
        </p:sp>
        <p:sp>
          <p:nvSpPr>
            <p:cNvPr id="11" name="Rectangle 10"/>
            <p:cNvSpPr/>
            <p:nvPr/>
          </p:nvSpPr>
          <p:spPr>
            <a:xfrm>
              <a:off x="4601633" y="2394599"/>
              <a:ext cx="745067" cy="558800"/>
            </a:xfrm>
            <a:prstGeom prst="rect">
              <a:avLst/>
            </a:prstGeom>
            <a:solidFill>
              <a:srgbClr val="DF1F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0" b="1" dirty="0">
                  <a:solidFill>
                    <a:schemeClr val="bg1"/>
                  </a:solidFill>
                </a:rPr>
                <a:t>223</a:t>
              </a:r>
            </a:p>
            <a:p>
              <a:pPr algn="ctr">
                <a:defRPr/>
              </a:pPr>
              <a:r>
                <a:rPr lang="en-US" sz="1000" b="1" dirty="0">
                  <a:solidFill>
                    <a:schemeClr val="bg1"/>
                  </a:solidFill>
                </a:rPr>
                <a:t>31</a:t>
              </a:r>
            </a:p>
            <a:p>
              <a:pPr algn="ctr">
                <a:defRPr/>
              </a:pPr>
              <a:r>
                <a:rPr lang="en-US" sz="1000" b="1" dirty="0">
                  <a:solidFill>
                    <a:schemeClr val="bg1"/>
                  </a:solidFill>
                </a:rPr>
                <a:t>46</a:t>
              </a:r>
            </a:p>
            <a:p>
              <a:pPr algn="ctr">
                <a:defRPr/>
              </a:pPr>
              <a:endParaRPr lang="en-US" sz="1000" b="1" dirty="0">
                <a:solidFill>
                  <a:schemeClr val="bg1"/>
                </a:solidFill>
              </a:endParaRPr>
            </a:p>
            <a:p>
              <a:pPr algn="ctr">
                <a:defRPr/>
              </a:pPr>
              <a:r>
                <a:rPr lang="en-US" sz="1000" b="1" dirty="0">
                  <a:solidFill>
                    <a:schemeClr val="bg1"/>
                  </a:solidFill>
                </a:rPr>
                <a:t>#ef4236</a:t>
              </a:r>
            </a:p>
          </p:txBody>
        </p:sp>
        <p:sp>
          <p:nvSpPr>
            <p:cNvPr id="12" name="Rectangle 11"/>
            <p:cNvSpPr/>
            <p:nvPr/>
          </p:nvSpPr>
          <p:spPr>
            <a:xfrm>
              <a:off x="5562601" y="2394599"/>
              <a:ext cx="745067" cy="558800"/>
            </a:xfrm>
            <a:prstGeom prst="rect">
              <a:avLst/>
            </a:prstGeom>
            <a:solidFill>
              <a:srgbClr val="6E87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0" b="1" dirty="0">
                  <a:solidFill>
                    <a:schemeClr val="tx1"/>
                  </a:solidFill>
                </a:rPr>
                <a:t>110</a:t>
              </a:r>
            </a:p>
            <a:p>
              <a:pPr algn="ctr">
                <a:defRPr/>
              </a:pPr>
              <a:r>
                <a:rPr lang="en-US" sz="1000" b="1" dirty="0">
                  <a:solidFill>
                    <a:schemeClr val="tx1"/>
                  </a:solidFill>
                </a:rPr>
                <a:t>135</a:t>
              </a:r>
            </a:p>
            <a:p>
              <a:pPr algn="ctr">
                <a:defRPr/>
              </a:pPr>
              <a:r>
                <a:rPr lang="en-US" sz="1000" b="1" dirty="0">
                  <a:solidFill>
                    <a:schemeClr val="tx1"/>
                  </a:solidFill>
                </a:rPr>
                <a:t>120</a:t>
              </a:r>
            </a:p>
            <a:p>
              <a:pPr algn="ctr">
                <a:defRPr/>
              </a:pPr>
              <a:endParaRPr lang="en-US" sz="1000" b="1" dirty="0">
                <a:solidFill>
                  <a:schemeClr val="tx1"/>
                </a:solidFill>
              </a:endParaRPr>
            </a:p>
            <a:p>
              <a:pPr algn="ctr">
                <a:defRPr/>
              </a:pPr>
              <a:r>
                <a:rPr lang="en-US" sz="1000" b="1" dirty="0">
                  <a:solidFill>
                    <a:schemeClr val="tx1"/>
                  </a:solidFill>
                </a:rPr>
                <a:t>#6f8779</a:t>
              </a:r>
            </a:p>
          </p:txBody>
        </p:sp>
        <p:sp>
          <p:nvSpPr>
            <p:cNvPr id="13" name="Rectangle 12"/>
            <p:cNvSpPr/>
            <p:nvPr/>
          </p:nvSpPr>
          <p:spPr>
            <a:xfrm>
              <a:off x="6523568" y="2394599"/>
              <a:ext cx="745067" cy="558800"/>
            </a:xfrm>
            <a:prstGeom prst="rect">
              <a:avLst/>
            </a:prstGeom>
            <a:solidFill>
              <a:srgbClr val="705C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0" b="1" dirty="0">
                  <a:solidFill>
                    <a:schemeClr val="bg1"/>
                  </a:solidFill>
                </a:rPr>
                <a:t>112</a:t>
              </a:r>
            </a:p>
            <a:p>
              <a:pPr algn="ctr">
                <a:defRPr/>
              </a:pPr>
              <a:r>
                <a:rPr lang="en-US" sz="1000" b="1" dirty="0">
                  <a:solidFill>
                    <a:schemeClr val="bg1"/>
                  </a:solidFill>
                </a:rPr>
                <a:t>92</a:t>
              </a:r>
            </a:p>
            <a:p>
              <a:pPr algn="ctr">
                <a:defRPr/>
              </a:pPr>
              <a:r>
                <a:rPr lang="en-US" sz="1000" b="1" dirty="0">
                  <a:solidFill>
                    <a:schemeClr val="bg1"/>
                  </a:solidFill>
                </a:rPr>
                <a:t>56</a:t>
              </a:r>
            </a:p>
            <a:p>
              <a:pPr algn="ctr">
                <a:defRPr/>
              </a:pPr>
              <a:endParaRPr lang="en-US" sz="1000" b="1" dirty="0">
                <a:solidFill>
                  <a:schemeClr val="bg1"/>
                </a:solidFill>
              </a:endParaRPr>
            </a:p>
            <a:p>
              <a:pPr algn="ctr">
                <a:defRPr/>
              </a:pPr>
              <a:r>
                <a:rPr lang="en-US" sz="1000" b="1" dirty="0">
                  <a:solidFill>
                    <a:schemeClr val="bg1"/>
                  </a:solidFill>
                </a:rPr>
                <a:t>#705d39</a:t>
              </a:r>
            </a:p>
          </p:txBody>
        </p:sp>
        <p:sp>
          <p:nvSpPr>
            <p:cNvPr id="14" name="Rectangle 13"/>
            <p:cNvSpPr/>
            <p:nvPr/>
          </p:nvSpPr>
          <p:spPr>
            <a:xfrm>
              <a:off x="7484533" y="2394599"/>
              <a:ext cx="745067" cy="558800"/>
            </a:xfrm>
            <a:prstGeom prst="rect">
              <a:avLst/>
            </a:prstGeom>
            <a:solidFill>
              <a:srgbClr val="3E66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0" b="1" dirty="0">
                  <a:solidFill>
                    <a:schemeClr val="bg1"/>
                  </a:solidFill>
                </a:rPr>
                <a:t>62</a:t>
              </a:r>
            </a:p>
            <a:p>
              <a:pPr algn="ctr">
                <a:defRPr/>
              </a:pPr>
              <a:r>
                <a:rPr lang="en-US" sz="1000" b="1" dirty="0">
                  <a:solidFill>
                    <a:schemeClr val="bg1"/>
                  </a:solidFill>
                </a:rPr>
                <a:t>102</a:t>
              </a:r>
            </a:p>
            <a:p>
              <a:pPr algn="ctr">
                <a:defRPr/>
              </a:pPr>
              <a:r>
                <a:rPr lang="en-US" sz="1000" b="1" dirty="0">
                  <a:solidFill>
                    <a:schemeClr val="bg1"/>
                  </a:solidFill>
                </a:rPr>
                <a:t>130</a:t>
              </a:r>
            </a:p>
            <a:p>
              <a:pPr algn="ctr">
                <a:defRPr/>
              </a:pPr>
              <a:endParaRPr lang="en-US" sz="1000" b="1" dirty="0">
                <a:solidFill>
                  <a:schemeClr val="bg1"/>
                </a:solidFill>
              </a:endParaRPr>
            </a:p>
            <a:p>
              <a:pPr algn="ctr">
                <a:defRPr/>
              </a:pPr>
              <a:r>
                <a:rPr lang="en-US" sz="1000" b="1" dirty="0">
                  <a:solidFill>
                    <a:schemeClr val="bg1"/>
                  </a:solidFill>
                </a:rPr>
                <a:t>#406782</a:t>
              </a:r>
            </a:p>
          </p:txBody>
        </p:sp>
        <p:sp>
          <p:nvSpPr>
            <p:cNvPr id="15" name="Rectangle 14"/>
            <p:cNvSpPr/>
            <p:nvPr/>
          </p:nvSpPr>
          <p:spPr>
            <a:xfrm>
              <a:off x="8445501" y="2394599"/>
              <a:ext cx="745067" cy="558800"/>
            </a:xfrm>
            <a:prstGeom prst="rect">
              <a:avLst/>
            </a:prstGeom>
            <a:solidFill>
              <a:srgbClr val="6638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0" b="1" dirty="0">
                  <a:solidFill>
                    <a:schemeClr val="bg1"/>
                  </a:solidFill>
                </a:rPr>
                <a:t>102</a:t>
              </a:r>
            </a:p>
            <a:p>
              <a:pPr algn="ctr">
                <a:defRPr/>
              </a:pPr>
              <a:r>
                <a:rPr lang="en-US" sz="1000" b="1" dirty="0">
                  <a:solidFill>
                    <a:schemeClr val="bg1"/>
                  </a:solidFill>
                </a:rPr>
                <a:t>56</a:t>
              </a:r>
            </a:p>
            <a:p>
              <a:pPr algn="ctr">
                <a:defRPr/>
              </a:pPr>
              <a:r>
                <a:rPr lang="en-US" sz="1000" b="1" dirty="0">
                  <a:solidFill>
                    <a:schemeClr val="bg1"/>
                  </a:solidFill>
                </a:rPr>
                <a:t>48</a:t>
              </a:r>
            </a:p>
            <a:p>
              <a:pPr algn="ctr">
                <a:defRPr/>
              </a:pPr>
              <a:endParaRPr lang="en-US" sz="1000" b="1" dirty="0">
                <a:solidFill>
                  <a:schemeClr val="bg1"/>
                </a:solidFill>
              </a:endParaRPr>
            </a:p>
            <a:p>
              <a:pPr algn="ctr">
                <a:defRPr/>
              </a:pPr>
              <a:r>
                <a:rPr lang="en-US" sz="1000" b="1" dirty="0">
                  <a:solidFill>
                    <a:schemeClr val="bg1"/>
                  </a:solidFill>
                </a:rPr>
                <a:t>#673931</a:t>
              </a:r>
            </a:p>
          </p:txBody>
        </p:sp>
        <p:sp>
          <p:nvSpPr>
            <p:cNvPr id="16" name="Rectangle 15"/>
            <p:cNvSpPr/>
            <p:nvPr/>
          </p:nvSpPr>
          <p:spPr>
            <a:xfrm>
              <a:off x="9406469" y="2394599"/>
              <a:ext cx="745067" cy="558800"/>
            </a:xfrm>
            <a:prstGeom prst="rect">
              <a:avLst/>
            </a:prstGeom>
            <a:solidFill>
              <a:srgbClr val="8278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0" b="1" dirty="0">
                  <a:solidFill>
                    <a:schemeClr val="bg1"/>
                  </a:solidFill>
                </a:rPr>
                <a:t>130</a:t>
              </a:r>
            </a:p>
            <a:p>
              <a:pPr algn="ctr">
                <a:defRPr/>
              </a:pPr>
              <a:r>
                <a:rPr lang="en-US" sz="1000" b="1" dirty="0">
                  <a:solidFill>
                    <a:schemeClr val="bg1"/>
                  </a:solidFill>
                </a:rPr>
                <a:t>120</a:t>
              </a:r>
            </a:p>
            <a:p>
              <a:pPr algn="ctr">
                <a:defRPr/>
              </a:pPr>
              <a:r>
                <a:rPr lang="en-US" sz="1000" b="1" dirty="0">
                  <a:solidFill>
                    <a:schemeClr val="bg1"/>
                  </a:solidFill>
                </a:rPr>
                <a:t>111</a:t>
              </a:r>
            </a:p>
            <a:p>
              <a:pPr algn="ctr">
                <a:defRPr/>
              </a:pPr>
              <a:endParaRPr lang="en-US" sz="1000" b="1" dirty="0">
                <a:solidFill>
                  <a:schemeClr val="bg1"/>
                </a:solidFill>
              </a:endParaRPr>
            </a:p>
            <a:p>
              <a:pPr algn="ctr">
                <a:defRPr/>
              </a:pPr>
              <a:r>
                <a:rPr lang="en-US" sz="1000" b="1" dirty="0">
                  <a:solidFill>
                    <a:schemeClr val="bg1"/>
                  </a:solidFill>
                </a:rPr>
                <a:t>#837970</a:t>
              </a:r>
            </a:p>
          </p:txBody>
        </p:sp>
        <p:sp>
          <p:nvSpPr>
            <p:cNvPr id="17" name="Rectangle 16"/>
            <p:cNvSpPr/>
            <p:nvPr/>
          </p:nvSpPr>
          <p:spPr>
            <a:xfrm>
              <a:off x="1718733" y="1707600"/>
              <a:ext cx="745067" cy="558800"/>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0" b="1" dirty="0">
                  <a:solidFill>
                    <a:schemeClr val="tx1"/>
                  </a:solidFill>
                </a:rPr>
                <a:t>237</a:t>
              </a:r>
            </a:p>
            <a:p>
              <a:pPr algn="ctr">
                <a:defRPr/>
              </a:pPr>
              <a:r>
                <a:rPr lang="en-US" sz="1000" b="1" dirty="0">
                  <a:solidFill>
                    <a:schemeClr val="tx1"/>
                  </a:solidFill>
                </a:rPr>
                <a:t>237</a:t>
              </a:r>
            </a:p>
            <a:p>
              <a:pPr algn="ctr">
                <a:defRPr/>
              </a:pPr>
              <a:r>
                <a:rPr lang="en-US" sz="1000" b="1" dirty="0">
                  <a:solidFill>
                    <a:schemeClr val="tx1"/>
                  </a:solidFill>
                </a:rPr>
                <a:t>237</a:t>
              </a:r>
            </a:p>
            <a:p>
              <a:pPr algn="ctr">
                <a:defRPr/>
              </a:pPr>
              <a:endParaRPr lang="en-US" sz="1000" b="1" dirty="0">
                <a:solidFill>
                  <a:schemeClr val="tx1"/>
                </a:solidFill>
              </a:endParaRPr>
            </a:p>
            <a:p>
              <a:pPr algn="ctr">
                <a:defRPr/>
              </a:pPr>
              <a:r>
                <a:rPr lang="en-US" sz="1000" b="1" dirty="0">
                  <a:solidFill>
                    <a:schemeClr val="tx1"/>
                  </a:solidFill>
                </a:rPr>
                <a:t>#ededed</a:t>
              </a:r>
            </a:p>
          </p:txBody>
        </p:sp>
        <p:sp>
          <p:nvSpPr>
            <p:cNvPr id="18" name="Rectangle 17"/>
            <p:cNvSpPr/>
            <p:nvPr/>
          </p:nvSpPr>
          <p:spPr>
            <a:xfrm>
              <a:off x="5562601" y="1707600"/>
              <a:ext cx="745067" cy="558800"/>
            </a:xfrm>
            <a:prstGeom prst="rect">
              <a:avLst/>
            </a:prstGeom>
            <a:solidFill>
              <a:srgbClr val="50771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0" b="1" dirty="0">
                  <a:solidFill>
                    <a:schemeClr val="bg1"/>
                  </a:solidFill>
                </a:rPr>
                <a:t>80</a:t>
              </a:r>
            </a:p>
            <a:p>
              <a:pPr algn="ctr">
                <a:defRPr/>
              </a:pPr>
              <a:r>
                <a:rPr lang="en-US" sz="1000" b="1" dirty="0">
                  <a:solidFill>
                    <a:schemeClr val="bg1"/>
                  </a:solidFill>
                </a:rPr>
                <a:t>119</a:t>
              </a:r>
            </a:p>
            <a:p>
              <a:pPr algn="ctr">
                <a:defRPr/>
              </a:pPr>
              <a:r>
                <a:rPr lang="en-US" sz="1000" b="1" dirty="0">
                  <a:solidFill>
                    <a:schemeClr val="bg1"/>
                  </a:solidFill>
                </a:rPr>
                <a:t>27</a:t>
              </a:r>
            </a:p>
            <a:p>
              <a:pPr algn="ctr">
                <a:defRPr/>
              </a:pPr>
              <a:endParaRPr lang="en-US" sz="1000" b="1" dirty="0">
                <a:solidFill>
                  <a:schemeClr val="bg1"/>
                </a:solidFill>
              </a:endParaRPr>
            </a:p>
            <a:p>
              <a:pPr algn="ctr">
                <a:defRPr/>
              </a:pPr>
              <a:r>
                <a:rPr lang="en-US" sz="1000" b="1" dirty="0">
                  <a:solidFill>
                    <a:schemeClr val="bg1"/>
                  </a:solidFill>
                </a:rPr>
                <a:t>#517837</a:t>
              </a:r>
            </a:p>
          </p:txBody>
        </p:sp>
        <p:sp>
          <p:nvSpPr>
            <p:cNvPr id="19" name="Rectangle 18"/>
            <p:cNvSpPr/>
            <p:nvPr/>
          </p:nvSpPr>
          <p:spPr>
            <a:xfrm>
              <a:off x="6523568" y="1707600"/>
              <a:ext cx="745067" cy="558800"/>
            </a:xfrm>
            <a:prstGeom prst="rect">
              <a:avLst/>
            </a:prstGeom>
            <a:solidFill>
              <a:srgbClr val="FCAE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0" b="1" dirty="0">
                  <a:solidFill>
                    <a:schemeClr val="tx1"/>
                  </a:solidFill>
                </a:rPr>
                <a:t>252</a:t>
              </a:r>
            </a:p>
            <a:p>
              <a:pPr algn="ctr">
                <a:defRPr/>
              </a:pPr>
              <a:r>
                <a:rPr lang="en-US" sz="1000" b="1" dirty="0">
                  <a:solidFill>
                    <a:schemeClr val="tx1"/>
                  </a:solidFill>
                </a:rPr>
                <a:t>174</a:t>
              </a:r>
            </a:p>
            <a:p>
              <a:pPr algn="ctr">
                <a:defRPr/>
              </a:pPr>
              <a:r>
                <a:rPr lang="en-US" sz="1000" b="1" dirty="0">
                  <a:solidFill>
                    <a:schemeClr val="tx1"/>
                  </a:solidFill>
                </a:rPr>
                <a:t>59</a:t>
              </a:r>
            </a:p>
            <a:p>
              <a:pPr algn="ctr">
                <a:defRPr/>
              </a:pPr>
              <a:endParaRPr lang="en-US" sz="1000" b="1" dirty="0">
                <a:solidFill>
                  <a:schemeClr val="tx1"/>
                </a:solidFill>
              </a:endParaRPr>
            </a:p>
            <a:p>
              <a:pPr algn="ctr">
                <a:defRPr/>
              </a:pPr>
              <a:r>
                <a:rPr lang="en-US" sz="1000" b="1" dirty="0">
                  <a:solidFill>
                    <a:schemeClr val="tx1"/>
                  </a:solidFill>
                </a:rPr>
                <a:t>#fbae3d</a:t>
              </a:r>
            </a:p>
          </p:txBody>
        </p:sp>
        <p:sp>
          <p:nvSpPr>
            <p:cNvPr id="20" name="Rectangle 19"/>
            <p:cNvSpPr/>
            <p:nvPr/>
          </p:nvSpPr>
          <p:spPr>
            <a:xfrm>
              <a:off x="7484533" y="1707600"/>
              <a:ext cx="745067" cy="558800"/>
            </a:xfrm>
            <a:prstGeom prst="rect">
              <a:avLst/>
            </a:prstGeom>
            <a:solidFill>
              <a:srgbClr val="53247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0" b="1" dirty="0">
                  <a:solidFill>
                    <a:schemeClr val="bg1"/>
                  </a:solidFill>
                </a:rPr>
                <a:t>83</a:t>
              </a:r>
            </a:p>
            <a:p>
              <a:pPr algn="ctr">
                <a:defRPr/>
              </a:pPr>
              <a:r>
                <a:rPr lang="en-US" sz="1000" b="1" dirty="0">
                  <a:solidFill>
                    <a:schemeClr val="bg1"/>
                  </a:solidFill>
                </a:rPr>
                <a:t>36</a:t>
              </a:r>
            </a:p>
            <a:p>
              <a:pPr algn="ctr">
                <a:defRPr/>
              </a:pPr>
              <a:r>
                <a:rPr lang="en-US" sz="1000" b="1" dirty="0">
                  <a:solidFill>
                    <a:schemeClr val="bg1"/>
                  </a:solidFill>
                </a:rPr>
                <a:t>118</a:t>
              </a:r>
            </a:p>
            <a:p>
              <a:pPr algn="ctr">
                <a:defRPr/>
              </a:pPr>
              <a:endParaRPr lang="en-US" sz="1000" b="1" dirty="0">
                <a:solidFill>
                  <a:schemeClr val="bg1"/>
                </a:solidFill>
              </a:endParaRPr>
            </a:p>
            <a:p>
              <a:pPr algn="ctr">
                <a:defRPr/>
              </a:pPr>
              <a:r>
                <a:rPr lang="en-US" sz="1000" b="1" dirty="0">
                  <a:solidFill>
                    <a:schemeClr val="bg1"/>
                  </a:solidFill>
                </a:rPr>
                <a:t>#542a76</a:t>
              </a:r>
            </a:p>
          </p:txBody>
        </p:sp>
      </p:grpSp>
    </p:spTree>
    <p:extLst>
      <p:ext uri="{BB962C8B-B14F-4D97-AF65-F5344CB8AC3E}">
        <p14:creationId xmlns:p14="http://schemas.microsoft.com/office/powerpoint/2010/main" val="3981107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17883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27832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94581417"/>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Full Picture with Title">
    <p:bg>
      <p:bgPr>
        <a:solidFill>
          <a:schemeClr val="tx2"/>
        </a:solidFill>
        <a:effectLst/>
      </p:bgPr>
    </p:bg>
    <p:spTree>
      <p:nvGrpSpPr>
        <p:cNvPr id="1" name=""/>
        <p:cNvGrpSpPr/>
        <p:nvPr/>
      </p:nvGrpSpPr>
      <p:grpSpPr>
        <a:xfrm>
          <a:off x="0" y="0"/>
          <a:ext cx="0" cy="0"/>
          <a:chOff x="0" y="0"/>
          <a:chExt cx="0" cy="0"/>
        </a:xfrm>
      </p:grpSpPr>
      <p:sp>
        <p:nvSpPr>
          <p:cNvPr id="9" name="Content Placeholder 3"/>
          <p:cNvSpPr>
            <a:spLocks noGrp="1"/>
          </p:cNvSpPr>
          <p:nvPr>
            <p:ph sz="quarter" idx="12"/>
          </p:nvPr>
        </p:nvSpPr>
        <p:spPr>
          <a:xfrm>
            <a:off x="0" y="0"/>
            <a:ext cx="12192000" cy="6858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10" name="Text Box 14"/>
          <p:cNvSpPr txBox="1">
            <a:spLocks noChangeArrowheads="1"/>
          </p:cNvSpPr>
          <p:nvPr userDrawn="1"/>
        </p:nvSpPr>
        <p:spPr bwMode="auto">
          <a:xfrm>
            <a:off x="11153774" y="143167"/>
            <a:ext cx="771525" cy="153888"/>
          </a:xfrm>
          <a:prstGeom prst="rect">
            <a:avLst/>
          </a:prstGeom>
          <a:noFill/>
          <a:ln w="9525">
            <a:noFill/>
            <a:miter lim="800000"/>
            <a:headEnd/>
            <a:tailEnd/>
          </a:ln>
          <a:effectLst/>
        </p:spPr>
        <p:txBody>
          <a:bodyPr wrap="square" tIns="0" bIns="0">
            <a:spAutoFit/>
          </a:bodyPr>
          <a:lstStyle/>
          <a:p>
            <a:pPr algn="r">
              <a:spcBef>
                <a:spcPct val="50000"/>
              </a:spcBef>
              <a:defRPr/>
            </a:pPr>
            <a:fld id="{99D903CA-8EC9-4EB0-B4F7-7D6D89967A95}" type="slidenum">
              <a:rPr lang="en-US" sz="1000" b="0" baseline="0" smtClean="0"/>
              <a:pPr algn="r">
                <a:spcBef>
                  <a:spcPct val="50000"/>
                </a:spcBef>
                <a:defRPr/>
              </a:pPr>
              <a:t>‹#›</a:t>
            </a:fld>
            <a:endParaRPr lang="en-US" sz="1000" b="0" baseline="0" dirty="0"/>
          </a:p>
        </p:txBody>
      </p:sp>
    </p:spTree>
    <p:extLst>
      <p:ext uri="{BB962C8B-B14F-4D97-AF65-F5344CB8AC3E}">
        <p14:creationId xmlns:p14="http://schemas.microsoft.com/office/powerpoint/2010/main" val="2152595285"/>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63625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2" name="Title 1"/>
          <p:cNvSpPr>
            <a:spLocks noGrp="1"/>
          </p:cNvSpPr>
          <p:nvPr>
            <p:ph type="title"/>
          </p:nvPr>
        </p:nvSpPr>
        <p:spPr/>
        <p:txBody>
          <a:bodyPr/>
          <a:lstStyle/>
          <a:p>
            <a:r>
              <a:rPr lang="en-US" dirty="0"/>
              <a:t>Click to edit Master title style</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Tree>
    <p:extLst>
      <p:ext uri="{BB962C8B-B14F-4D97-AF65-F5344CB8AC3E}">
        <p14:creationId xmlns:p14="http://schemas.microsoft.com/office/powerpoint/2010/main" val="3285832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72561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 Id="rId30"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11" name="Rounded Rectangle 10"/>
          <p:cNvSpPr/>
          <p:nvPr/>
        </p:nvSpPr>
        <p:spPr>
          <a:xfrm>
            <a:off x="66675" y="38099"/>
            <a:ext cx="12058650" cy="6791326"/>
          </a:xfrm>
          <a:prstGeom prst="roundRect">
            <a:avLst>
              <a:gd name="adj" fmla="val 2258"/>
            </a:avLst>
          </a:prstGeom>
          <a:solidFill>
            <a:srgbClr val="FFFFFF"/>
          </a:solidFill>
          <a:ln w="5715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lang="en-US" sz="900" dirty="0"/>
          </a:p>
        </p:txBody>
      </p:sp>
      <p:pic>
        <p:nvPicPr>
          <p:cNvPr id="5" name="Picture 4"/>
          <p:cNvPicPr>
            <a:picLocks noChangeAspect="1"/>
          </p:cNvPicPr>
          <p:nvPr userDrawn="1"/>
        </p:nvPicPr>
        <p:blipFill>
          <a:blip r:embed="rId28" cstate="screen">
            <a:extLst>
              <a:ext uri="{28A0092B-C50C-407E-A947-70E740481C1C}">
                <a14:useLocalDpi xmlns:a14="http://schemas.microsoft.com/office/drawing/2010/main"/>
              </a:ext>
            </a:extLst>
          </a:blip>
          <a:stretch>
            <a:fillRect/>
          </a:stretch>
        </p:blipFill>
        <p:spPr>
          <a:xfrm>
            <a:off x="285750" y="256443"/>
            <a:ext cx="496209" cy="653036"/>
          </a:xfrm>
          <a:prstGeom prst="rect">
            <a:avLst/>
          </a:prstGeom>
        </p:spPr>
      </p:pic>
      <p:sp>
        <p:nvSpPr>
          <p:cNvPr id="4099" name="Title Placeholder 1"/>
          <p:cNvSpPr>
            <a:spLocks noGrp="1"/>
          </p:cNvSpPr>
          <p:nvPr>
            <p:ph type="title"/>
          </p:nvPr>
        </p:nvSpPr>
        <p:spPr bwMode="auto">
          <a:xfrm>
            <a:off x="954860" y="128981"/>
            <a:ext cx="10185088" cy="78541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12" name="Text Box 14"/>
          <p:cNvSpPr txBox="1">
            <a:spLocks noChangeArrowheads="1"/>
          </p:cNvSpPr>
          <p:nvPr userDrawn="1"/>
        </p:nvSpPr>
        <p:spPr bwMode="auto">
          <a:xfrm>
            <a:off x="11153774" y="143167"/>
            <a:ext cx="771525" cy="153888"/>
          </a:xfrm>
          <a:prstGeom prst="rect">
            <a:avLst/>
          </a:prstGeom>
          <a:noFill/>
          <a:ln w="9525">
            <a:noFill/>
            <a:miter lim="800000"/>
            <a:headEnd/>
            <a:tailEnd/>
          </a:ln>
          <a:effectLst/>
        </p:spPr>
        <p:txBody>
          <a:bodyPr wrap="square" tIns="0" bIns="0">
            <a:spAutoFit/>
          </a:bodyPr>
          <a:lstStyle/>
          <a:p>
            <a:pPr algn="r">
              <a:spcBef>
                <a:spcPct val="50000"/>
              </a:spcBef>
              <a:defRPr/>
            </a:pPr>
            <a:fld id="{99D903CA-8EC9-4EB0-B4F7-7D6D89967A95}" type="slidenum">
              <a:rPr lang="en-US" sz="1000" b="0" baseline="0" smtClean="0"/>
              <a:pPr algn="r">
                <a:spcBef>
                  <a:spcPct val="50000"/>
                </a:spcBef>
                <a:defRPr/>
              </a:pPr>
              <a:t>‹#›</a:t>
            </a:fld>
            <a:endParaRPr lang="en-US" sz="1000" b="0" baseline="0" dirty="0"/>
          </a:p>
        </p:txBody>
      </p:sp>
      <p:pic>
        <p:nvPicPr>
          <p:cNvPr id="3" name="Picture 2"/>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a:off x="11266541" y="334036"/>
            <a:ext cx="727585" cy="497851"/>
          </a:xfrm>
          <a:prstGeom prst="rect">
            <a:avLst/>
          </a:prstGeom>
        </p:spPr>
      </p:pic>
      <p:sp>
        <p:nvSpPr>
          <p:cNvPr id="6" name="Footer Placeholder 5"/>
          <p:cNvSpPr>
            <a:spLocks noGrp="1"/>
          </p:cNvSpPr>
          <p:nvPr>
            <p:ph type="ftr" sz="quarter" idx="3"/>
          </p:nvPr>
        </p:nvSpPr>
        <p:spPr>
          <a:xfrm>
            <a:off x="276225" y="6640512"/>
            <a:ext cx="4114800" cy="182880"/>
          </a:xfrm>
          <a:prstGeom prst="rect">
            <a:avLst/>
          </a:prstGeom>
        </p:spPr>
        <p:txBody>
          <a:bodyPr vert="horz" lIns="91440" tIns="45720" rIns="91440" bIns="45720" rtlCol="0" anchor="ctr"/>
          <a:lstStyle>
            <a:lvl1pPr algn="l">
              <a:defRPr sz="800">
                <a:solidFill>
                  <a:schemeClr val="tx1">
                    <a:tint val="75000"/>
                  </a:schemeClr>
                </a:solidFill>
              </a:defRPr>
            </a:lvl1pPr>
          </a:lstStyle>
          <a:p>
            <a:endParaRPr lang="en-US" dirty="0"/>
          </a:p>
        </p:txBody>
      </p:sp>
      <p:sp>
        <p:nvSpPr>
          <p:cNvPr id="7" name="Date Placeholder 6"/>
          <p:cNvSpPr>
            <a:spLocks noGrp="1"/>
          </p:cNvSpPr>
          <p:nvPr>
            <p:ph type="dt" sz="half" idx="2"/>
          </p:nvPr>
        </p:nvSpPr>
        <p:spPr>
          <a:xfrm>
            <a:off x="9182100" y="6640512"/>
            <a:ext cx="2743200" cy="182880"/>
          </a:xfrm>
          <a:prstGeom prst="rect">
            <a:avLst/>
          </a:prstGeom>
        </p:spPr>
        <p:txBody>
          <a:bodyPr vert="horz" lIns="91440" tIns="45720" rIns="91440" bIns="45720" rtlCol="0" anchor="ctr"/>
          <a:lstStyle>
            <a:lvl1pPr algn="r">
              <a:defRPr sz="900">
                <a:solidFill>
                  <a:schemeClr val="tx1">
                    <a:tint val="75000"/>
                  </a:schemeClr>
                </a:solidFill>
              </a:defRPr>
            </a:lvl1pPr>
          </a:lstStyle>
          <a:p>
            <a:fld id="{0D5B6B94-6F19-4E2B-82A4-E3780F0317F0}" type="datetimeFigureOut">
              <a:rPr lang="en-US" smtClean="0"/>
              <a:pPr/>
              <a:t>8/4/2025</a:t>
            </a:fld>
            <a:endParaRPr lang="en-US" dirty="0"/>
          </a:p>
        </p:txBody>
      </p:sp>
    </p:spTree>
    <p:extLst>
      <p:ext uri="{BB962C8B-B14F-4D97-AF65-F5344CB8AC3E}">
        <p14:creationId xmlns:p14="http://schemas.microsoft.com/office/powerpoint/2010/main" val="1369296369"/>
      </p:ext>
    </p:extLst>
  </p:cSld>
  <p:clrMap bg1="lt1" tx1="dk1" bg2="lt2" tx2="dk2" accent1="accent1" accent2="accent2" accent3="accent3" accent4="accent4" accent5="accent5" accent6="accent6" hlink="hlink" folHlink="folHlink"/>
  <p:sldLayoutIdLst>
    <p:sldLayoutId id="2147483680" r:id="rId1"/>
    <p:sldLayoutId id="2147483726" r:id="rId2"/>
    <p:sldLayoutId id="2147483681" r:id="rId3"/>
    <p:sldLayoutId id="2147483682" r:id="rId4"/>
    <p:sldLayoutId id="2147483707" r:id="rId5"/>
    <p:sldLayoutId id="2147483708" r:id="rId6"/>
    <p:sldLayoutId id="2147483687" r:id="rId7"/>
    <p:sldLayoutId id="2147483688" r:id="rId8"/>
    <p:sldLayoutId id="2147483689" r:id="rId9"/>
    <p:sldLayoutId id="2147483690" r:id="rId10"/>
    <p:sldLayoutId id="2147483691" r:id="rId11"/>
    <p:sldLayoutId id="2147483697" r:id="rId12"/>
    <p:sldLayoutId id="2147483698" r:id="rId13"/>
    <p:sldLayoutId id="2147483709" r:id="rId14"/>
    <p:sldLayoutId id="2147483699" r:id="rId15"/>
    <p:sldLayoutId id="2147483701" r:id="rId16"/>
    <p:sldLayoutId id="2147483710" r:id="rId17"/>
    <p:sldLayoutId id="2147483702" r:id="rId18"/>
    <p:sldLayoutId id="2147483703" r:id="rId19"/>
    <p:sldLayoutId id="2147483704" r:id="rId20"/>
    <p:sldLayoutId id="2147483705" r:id="rId21"/>
    <p:sldLayoutId id="2147483711" r:id="rId22"/>
    <p:sldLayoutId id="2147483712" r:id="rId23"/>
    <p:sldLayoutId id="2147483713" r:id="rId24"/>
    <p:sldLayoutId id="2147483714" r:id="rId25"/>
    <p:sldLayoutId id="2147483727" r:id="rId26"/>
  </p:sldLayoutIdLst>
  <p:hf hdr="0" dt="0"/>
  <p:txStyles>
    <p:titleStyle>
      <a:lvl1pPr algn="l" rtl="0" eaLnBrk="1" fontAlgn="base" hangingPunct="1">
        <a:spcBef>
          <a:spcPct val="0"/>
        </a:spcBef>
        <a:spcAft>
          <a:spcPct val="0"/>
        </a:spcAft>
        <a:defRPr sz="3200" b="1" kern="1200" cap="all">
          <a:solidFill>
            <a:schemeClr val="tx1">
              <a:lumMod val="75000"/>
              <a:lumOff val="25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userDrawn="1">
          <p15:clr>
            <a:srgbClr val="5ACBF0"/>
          </p15:clr>
        </p15:guide>
        <p15:guide id="2" pos="12971">
          <p15:clr>
            <a:srgbClr val="5ACBF0"/>
          </p15:clr>
        </p15:guide>
        <p15:guide id="3" pos="168" userDrawn="1">
          <p15:clr>
            <a:srgbClr val="5ACBF0"/>
          </p15:clr>
        </p15:guide>
        <p15:guide id="4" orient="horz" pos="637" userDrawn="1">
          <p15:clr>
            <a:srgbClr val="F26B43"/>
          </p15:clr>
        </p15:guide>
        <p15:guide id="5" orient="horz" pos="583" userDrawn="1">
          <p15:clr>
            <a:srgbClr val="F26B43"/>
          </p15:clr>
        </p15:guide>
        <p15:guide id="6" orient="horz" pos="417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C8C8C8"/>
        </a:solidFill>
        <a:effectLst/>
      </p:bgPr>
    </p:bg>
    <p:spTree>
      <p:nvGrpSpPr>
        <p:cNvPr id="1" name=""/>
        <p:cNvGrpSpPr/>
        <p:nvPr/>
      </p:nvGrpSpPr>
      <p:grpSpPr>
        <a:xfrm>
          <a:off x="0" y="0"/>
          <a:ext cx="0" cy="0"/>
          <a:chOff x="0" y="0"/>
          <a:chExt cx="0" cy="0"/>
        </a:xfrm>
      </p:grpSpPr>
      <p:sp>
        <p:nvSpPr>
          <p:cNvPr id="12" name="Rounded Rectangle 11"/>
          <p:cNvSpPr/>
          <p:nvPr userDrawn="1"/>
        </p:nvSpPr>
        <p:spPr>
          <a:xfrm>
            <a:off x="66675" y="38099"/>
            <a:ext cx="12058650" cy="6791326"/>
          </a:xfrm>
          <a:prstGeom prst="roundRect">
            <a:avLst>
              <a:gd name="adj" fmla="val 2258"/>
            </a:avLst>
          </a:prstGeom>
          <a:solidFill>
            <a:srgbClr val="FFFFFF"/>
          </a:solidFill>
          <a:ln w="5715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lang="en-US" sz="900" dirty="0"/>
          </a:p>
        </p:txBody>
      </p:sp>
      <p:sp>
        <p:nvSpPr>
          <p:cNvPr id="23"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4" name="Picture 6"/>
          <p:cNvPicPr>
            <a:picLocks noChangeAspect="1"/>
          </p:cNvPicPr>
          <p:nvPr userDrawn="1"/>
        </p:nvPicPr>
        <p:blipFill>
          <a:blip r:embed="rId4"/>
          <a:srcRect/>
          <a:stretch>
            <a:fillRect/>
          </a:stretch>
        </p:blipFill>
        <p:spPr bwMode="auto">
          <a:xfrm>
            <a:off x="6079067" y="3416309"/>
            <a:ext cx="25400" cy="3175"/>
          </a:xfrm>
          <a:prstGeom prst="rect">
            <a:avLst/>
          </a:prstGeom>
          <a:noFill/>
          <a:ln w="9525">
            <a:noFill/>
            <a:miter lim="800000"/>
            <a:headEnd/>
            <a:tailEnd/>
          </a:ln>
        </p:spPr>
      </p:pic>
      <p:pic>
        <p:nvPicPr>
          <p:cNvPr id="14" name="Picture 1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85750" y="256443"/>
            <a:ext cx="496209" cy="653036"/>
          </a:xfrm>
          <a:prstGeom prst="rect">
            <a:avLst/>
          </a:prstGeom>
        </p:spPr>
      </p:pic>
      <p:sp>
        <p:nvSpPr>
          <p:cNvPr id="15" name="Text Box 14"/>
          <p:cNvSpPr txBox="1">
            <a:spLocks noChangeArrowheads="1"/>
          </p:cNvSpPr>
          <p:nvPr userDrawn="1"/>
        </p:nvSpPr>
        <p:spPr bwMode="auto">
          <a:xfrm>
            <a:off x="11153774" y="143167"/>
            <a:ext cx="771525" cy="153888"/>
          </a:xfrm>
          <a:prstGeom prst="rect">
            <a:avLst/>
          </a:prstGeom>
          <a:noFill/>
          <a:ln w="9525">
            <a:noFill/>
            <a:miter lim="800000"/>
            <a:headEnd/>
            <a:tailEnd/>
          </a:ln>
          <a:effectLst/>
        </p:spPr>
        <p:txBody>
          <a:bodyPr wrap="square" tIns="0" bIns="0">
            <a:spAutoFit/>
          </a:bodyPr>
          <a:lstStyle/>
          <a:p>
            <a:pPr algn="r">
              <a:spcBef>
                <a:spcPct val="50000"/>
              </a:spcBef>
              <a:defRPr/>
            </a:pPr>
            <a:fld id="{99D903CA-8EC9-4EB0-B4F7-7D6D89967A95}" type="slidenum">
              <a:rPr lang="en-US" sz="1000" b="0" baseline="0" smtClean="0"/>
              <a:pPr algn="r">
                <a:spcBef>
                  <a:spcPct val="50000"/>
                </a:spcBef>
                <a:defRPr/>
              </a:pPr>
              <a:t>‹#›</a:t>
            </a:fld>
            <a:endParaRPr lang="en-US" sz="1000" b="0" baseline="0" dirty="0"/>
          </a:p>
        </p:txBody>
      </p:sp>
      <p:pic>
        <p:nvPicPr>
          <p:cNvPr id="16" name="Picture 15"/>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1266541" y="334036"/>
            <a:ext cx="727585" cy="497851"/>
          </a:xfrm>
          <a:prstGeom prst="rect">
            <a:avLst/>
          </a:prstGeom>
        </p:spPr>
      </p:pic>
      <p:sp>
        <p:nvSpPr>
          <p:cNvPr id="19" name="Title Placeholder 1"/>
          <p:cNvSpPr>
            <a:spLocks noGrp="1"/>
          </p:cNvSpPr>
          <p:nvPr>
            <p:ph type="title"/>
          </p:nvPr>
        </p:nvSpPr>
        <p:spPr bwMode="auto">
          <a:xfrm>
            <a:off x="954860" y="128981"/>
            <a:ext cx="10185088" cy="78541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slide</a:t>
            </a:r>
          </a:p>
        </p:txBody>
      </p:sp>
      <p:sp>
        <p:nvSpPr>
          <p:cNvPr id="20" name="Footer Placeholder 5"/>
          <p:cNvSpPr>
            <a:spLocks noGrp="1"/>
          </p:cNvSpPr>
          <p:nvPr>
            <p:ph type="ftr" sz="quarter" idx="3"/>
          </p:nvPr>
        </p:nvSpPr>
        <p:spPr>
          <a:xfrm>
            <a:off x="276225" y="6640512"/>
            <a:ext cx="4114800" cy="182880"/>
          </a:xfrm>
          <a:prstGeom prst="rect">
            <a:avLst/>
          </a:prstGeom>
        </p:spPr>
        <p:txBody>
          <a:bodyPr vert="horz" lIns="91440" tIns="45720" rIns="91440" bIns="45720" rtlCol="0" anchor="ctr"/>
          <a:lstStyle>
            <a:lvl1pPr algn="l">
              <a:defRPr sz="800">
                <a:solidFill>
                  <a:schemeClr val="tx1">
                    <a:tint val="75000"/>
                  </a:schemeClr>
                </a:solidFill>
              </a:defRPr>
            </a:lvl1pPr>
          </a:lstStyle>
          <a:p>
            <a:endParaRPr lang="en-US" dirty="0"/>
          </a:p>
        </p:txBody>
      </p:sp>
      <p:sp>
        <p:nvSpPr>
          <p:cNvPr id="21" name="Date Placeholder 6"/>
          <p:cNvSpPr>
            <a:spLocks noGrp="1"/>
          </p:cNvSpPr>
          <p:nvPr>
            <p:ph type="dt" sz="half" idx="2"/>
          </p:nvPr>
        </p:nvSpPr>
        <p:spPr>
          <a:xfrm>
            <a:off x="9182100" y="6640512"/>
            <a:ext cx="2743200" cy="182880"/>
          </a:xfrm>
          <a:prstGeom prst="rect">
            <a:avLst/>
          </a:prstGeom>
        </p:spPr>
        <p:txBody>
          <a:bodyPr vert="horz" lIns="91440" tIns="45720" rIns="91440" bIns="45720" rtlCol="0" anchor="ctr"/>
          <a:lstStyle>
            <a:lvl1pPr algn="r">
              <a:defRPr sz="900">
                <a:solidFill>
                  <a:schemeClr val="tx1">
                    <a:tint val="75000"/>
                  </a:schemeClr>
                </a:solidFill>
              </a:defRPr>
            </a:lvl1pPr>
          </a:lstStyle>
          <a:p>
            <a:fld id="{0D5B6B94-6F19-4E2B-82A4-E3780F0317F0}" type="datetimeFigureOut">
              <a:rPr lang="en-US" smtClean="0"/>
              <a:pPr/>
              <a:t>8/4/2025</a:t>
            </a:fld>
            <a:endParaRPr lang="en-US" dirty="0"/>
          </a:p>
        </p:txBody>
      </p:sp>
    </p:spTree>
    <p:extLst>
      <p:ext uri="{BB962C8B-B14F-4D97-AF65-F5344CB8AC3E}">
        <p14:creationId xmlns:p14="http://schemas.microsoft.com/office/powerpoint/2010/main" val="199137462"/>
      </p:ext>
    </p:extLst>
  </p:cSld>
  <p:clrMap bg1="lt1" tx1="dk1" bg2="lt2" tx2="dk2" accent1="accent1" accent2="accent2" accent3="accent3" accent4="accent4" accent5="accent5" accent6="accent6" hlink="hlink" folHlink="folHlink"/>
  <p:sldLayoutIdLst>
    <p:sldLayoutId id="2147483724" r:id="rId1"/>
    <p:sldLayoutId id="2147483725" r:id="rId2"/>
  </p:sldLayoutIdLst>
  <p:hf hdr="0" dt="0"/>
  <p:txStyles>
    <p:titleStyle>
      <a:lvl1pPr algn="l" rtl="0" eaLnBrk="1" fontAlgn="base" hangingPunct="1">
        <a:spcBef>
          <a:spcPct val="0"/>
        </a:spcBef>
        <a:spcAft>
          <a:spcPct val="0"/>
        </a:spcAft>
        <a:defRPr sz="3200" b="1" kern="1200" cap="all">
          <a:solidFill>
            <a:schemeClr val="tx1">
              <a:lumMod val="75000"/>
              <a:lumOff val="25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169"/>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30188" indent="-230188" algn="l" rtl="0" eaLnBrk="1" fontAlgn="base" hangingPunct="1">
        <a:spcBef>
          <a:spcPts val="169"/>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1775" algn="l" rtl="0" eaLnBrk="1" fontAlgn="base" hangingPunct="1">
        <a:spcBef>
          <a:spcPts val="169"/>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4213" indent="-222250" algn="l" rtl="0" eaLnBrk="1" fontAlgn="base" hangingPunct="1">
        <a:spcBef>
          <a:spcPts val="169"/>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30188" algn="l" rtl="0" eaLnBrk="1" fontAlgn="base" hangingPunct="1">
        <a:spcBef>
          <a:spcPts val="169"/>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0" orient="horz" pos="583" userDrawn="1">
          <p15:clr>
            <a:srgbClr val="F26B43"/>
          </p15:clr>
        </p15:guide>
        <p15:guide id="1" pos="7512" userDrawn="1">
          <p15:clr>
            <a:srgbClr val="5ACBF0"/>
          </p15:clr>
        </p15:guide>
        <p15:guide id="2" pos="12971">
          <p15:clr>
            <a:srgbClr val="5ACBF0"/>
          </p15:clr>
        </p15:guide>
        <p15:guide id="3" pos="168" userDrawn="1">
          <p15:clr>
            <a:srgbClr val="5ACBF0"/>
          </p15:clr>
        </p15:guide>
        <p15:guide id="5" orient="horz" pos="637" userDrawn="1">
          <p15:clr>
            <a:srgbClr val="F26B43"/>
          </p15:clr>
        </p15:guide>
        <p15:guide id="6" orient="horz" pos="417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59EDE20-F2FD-3B1D-6E03-8800303429B1}"/>
              </a:ext>
            </a:extLst>
          </p:cNvPr>
          <p:cNvSpPr>
            <a:spLocks noGrp="1"/>
          </p:cNvSpPr>
          <p:nvPr>
            <p:ph type="title"/>
          </p:nvPr>
        </p:nvSpPr>
        <p:spPr>
          <a:ln>
            <a:solidFill>
              <a:schemeClr val="accent3">
                <a:lumMod val="60000"/>
                <a:lumOff val="40000"/>
              </a:schemeClr>
            </a:solidFill>
          </a:ln>
        </p:spPr>
        <p:txBody>
          <a:bodyPr/>
          <a:lstStyle/>
          <a:p>
            <a:r>
              <a:rPr lang="en-US" sz="2800" dirty="0">
                <a:solidFill>
                  <a:schemeClr val="accent3">
                    <a:lumMod val="60000"/>
                    <a:lumOff val="40000"/>
                  </a:schemeClr>
                </a:solidFill>
              </a:rPr>
              <a:t>Using forecasts in the Russian river watershed</a:t>
            </a:r>
          </a:p>
        </p:txBody>
      </p:sp>
      <p:pic>
        <p:nvPicPr>
          <p:cNvPr id="10" name="Picture Placeholder 9" descr="A body of water surrounded by trees&#10;&#10;AI-generated content may be incorrect.">
            <a:extLst>
              <a:ext uri="{FF2B5EF4-FFF2-40B4-BE49-F238E27FC236}">
                <a16:creationId xmlns:a16="http://schemas.microsoft.com/office/drawing/2014/main" id="{D250F53E-5B19-FD29-E286-55C1173B4B2C}"/>
              </a:ext>
            </a:extLst>
          </p:cNvPr>
          <p:cNvPicPr>
            <a:picLocks noGrp="1" noChangeAspect="1"/>
          </p:cNvPicPr>
          <p:nvPr>
            <p:ph type="pic" idx="1"/>
          </p:nvPr>
        </p:nvPicPr>
        <p:blipFill>
          <a:blip r:embed="rId2"/>
          <a:srcRect l="4064" r="4064"/>
          <a:stretch>
            <a:fillRect/>
          </a:stretch>
        </p:blipFill>
        <p:spPr/>
      </p:pic>
      <p:sp>
        <p:nvSpPr>
          <p:cNvPr id="8" name="Text Placeholder 7">
            <a:extLst>
              <a:ext uri="{FF2B5EF4-FFF2-40B4-BE49-F238E27FC236}">
                <a16:creationId xmlns:a16="http://schemas.microsoft.com/office/drawing/2014/main" id="{27F3D2E9-BFC5-84BF-3F07-59A291BD8846}"/>
              </a:ext>
            </a:extLst>
          </p:cNvPr>
          <p:cNvSpPr>
            <a:spLocks noGrp="1"/>
          </p:cNvSpPr>
          <p:nvPr>
            <p:ph type="body" sz="half" idx="2"/>
          </p:nvPr>
        </p:nvSpPr>
        <p:spPr>
          <a:ln>
            <a:solidFill>
              <a:schemeClr val="accent3">
                <a:lumMod val="60000"/>
                <a:lumOff val="40000"/>
              </a:schemeClr>
            </a:solidFill>
          </a:ln>
        </p:spPr>
        <p:txBody>
          <a:bodyPr/>
          <a:lstStyle/>
          <a:p>
            <a:r>
              <a:rPr lang="en-US" dirty="0"/>
              <a:t>Sydney Hoehler</a:t>
            </a:r>
          </a:p>
          <a:p>
            <a:r>
              <a:rPr lang="en-US" dirty="0"/>
              <a:t>Water Manager</a:t>
            </a:r>
          </a:p>
          <a:p>
            <a:endParaRPr lang="en-US" dirty="0"/>
          </a:p>
          <a:p>
            <a:r>
              <a:rPr lang="en-US" dirty="0"/>
              <a:t>Patrick Sing, P.E.</a:t>
            </a:r>
          </a:p>
          <a:p>
            <a:r>
              <a:rPr lang="en-US" dirty="0"/>
              <a:t>Lead Water Manager</a:t>
            </a:r>
          </a:p>
          <a:p>
            <a:endParaRPr lang="en-US" dirty="0"/>
          </a:p>
          <a:p>
            <a:r>
              <a:rPr lang="en-US" dirty="0"/>
              <a:t>US Army Corps of Engineers</a:t>
            </a:r>
          </a:p>
          <a:p>
            <a:r>
              <a:rPr lang="en-US" dirty="0"/>
              <a:t>San Francisco District</a:t>
            </a:r>
          </a:p>
          <a:p>
            <a:endParaRPr lang="en-US" dirty="0"/>
          </a:p>
          <a:p>
            <a:r>
              <a:rPr lang="en-US" dirty="0"/>
              <a:t>Presentation to FIRO Workshop</a:t>
            </a:r>
          </a:p>
          <a:p>
            <a:r>
              <a:rPr lang="en-US" dirty="0"/>
              <a:t>5 AUG 2025</a:t>
            </a:r>
          </a:p>
        </p:txBody>
      </p:sp>
    </p:spTree>
    <p:extLst>
      <p:ext uri="{BB962C8B-B14F-4D97-AF65-F5344CB8AC3E}">
        <p14:creationId xmlns:p14="http://schemas.microsoft.com/office/powerpoint/2010/main" val="7672443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6A51F0-EFAC-3B50-F5BB-3C93A73A0D80}"/>
              </a:ext>
            </a:extLst>
          </p:cNvPr>
          <p:cNvPicPr>
            <a:picLocks noChangeAspect="1"/>
          </p:cNvPicPr>
          <p:nvPr/>
        </p:nvPicPr>
        <p:blipFill>
          <a:blip r:embed="rId2"/>
          <a:stretch>
            <a:fillRect/>
          </a:stretch>
        </p:blipFill>
        <p:spPr>
          <a:xfrm>
            <a:off x="2733124" y="914400"/>
            <a:ext cx="7446187" cy="5432387"/>
          </a:xfrm>
          <a:prstGeom prst="rect">
            <a:avLst/>
          </a:prstGeom>
          <a:effectLst>
            <a:outerShdw blurRad="63500" sx="102000" sy="102000" algn="ctr" rotWithShape="0">
              <a:prstClr val="black">
                <a:alpha val="40000"/>
              </a:prstClr>
            </a:outerShdw>
          </a:effectLst>
        </p:spPr>
      </p:pic>
      <p:pic>
        <p:nvPicPr>
          <p:cNvPr id="6" name="Picture 5">
            <a:extLst>
              <a:ext uri="{FF2B5EF4-FFF2-40B4-BE49-F238E27FC236}">
                <a16:creationId xmlns:a16="http://schemas.microsoft.com/office/drawing/2014/main" id="{037F0D7B-61AC-8CB6-0450-2A3A4B18C2F6}"/>
              </a:ext>
            </a:extLst>
          </p:cNvPr>
          <p:cNvPicPr>
            <a:picLocks noChangeAspect="1"/>
          </p:cNvPicPr>
          <p:nvPr/>
        </p:nvPicPr>
        <p:blipFill>
          <a:blip r:embed="rId3"/>
          <a:stretch>
            <a:fillRect/>
          </a:stretch>
        </p:blipFill>
        <p:spPr>
          <a:xfrm>
            <a:off x="293218" y="3409240"/>
            <a:ext cx="3678418" cy="3167113"/>
          </a:xfrm>
          <a:prstGeom prst="rect">
            <a:avLst/>
          </a:prstGeom>
          <a:effectLst>
            <a:outerShdw blurRad="63500" sx="102000" sy="102000" algn="ctr" rotWithShape="0">
              <a:prstClr val="black">
                <a:alpha val="40000"/>
              </a:prstClr>
            </a:outerShdw>
          </a:effectLst>
        </p:spPr>
      </p:pic>
      <p:sp>
        <p:nvSpPr>
          <p:cNvPr id="7" name="Rectangle 6">
            <a:extLst>
              <a:ext uri="{FF2B5EF4-FFF2-40B4-BE49-F238E27FC236}">
                <a16:creationId xmlns:a16="http://schemas.microsoft.com/office/drawing/2014/main" id="{A589D566-4551-4782-BC20-A2CF132C4716}"/>
              </a:ext>
            </a:extLst>
          </p:cNvPr>
          <p:cNvSpPr/>
          <p:nvPr/>
        </p:nvSpPr>
        <p:spPr>
          <a:xfrm>
            <a:off x="5723658" y="2165438"/>
            <a:ext cx="1379105" cy="1445979"/>
          </a:xfrm>
          <a:prstGeom prst="rect">
            <a:avLst/>
          </a:prstGeom>
          <a:noFill/>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2" name="Title 1">
            <a:extLst>
              <a:ext uri="{FF2B5EF4-FFF2-40B4-BE49-F238E27FC236}">
                <a16:creationId xmlns:a16="http://schemas.microsoft.com/office/drawing/2014/main" id="{A700F170-AD3D-9AE1-C54F-0833B78E6562}"/>
              </a:ext>
            </a:extLst>
          </p:cNvPr>
          <p:cNvSpPr>
            <a:spLocks noGrp="1"/>
          </p:cNvSpPr>
          <p:nvPr>
            <p:ph type="title"/>
          </p:nvPr>
        </p:nvSpPr>
        <p:spPr>
          <a:xfrm>
            <a:off x="954860" y="128981"/>
            <a:ext cx="9404876" cy="785419"/>
          </a:xfrm>
        </p:spPr>
        <p:txBody>
          <a:bodyPr/>
          <a:lstStyle/>
          <a:p>
            <a:r>
              <a:rPr lang="en-US" sz="2400" dirty="0"/>
              <a:t>Case 3: flexibility in water conservation</a:t>
            </a:r>
          </a:p>
        </p:txBody>
      </p:sp>
      <p:pic>
        <p:nvPicPr>
          <p:cNvPr id="11" name="Picture 10">
            <a:extLst>
              <a:ext uri="{FF2B5EF4-FFF2-40B4-BE49-F238E27FC236}">
                <a16:creationId xmlns:a16="http://schemas.microsoft.com/office/drawing/2014/main" id="{F6D2390D-3CDA-DF84-61CB-E7ECAAE96DC2}"/>
              </a:ext>
            </a:extLst>
          </p:cNvPr>
          <p:cNvPicPr>
            <a:picLocks noChangeAspect="1"/>
          </p:cNvPicPr>
          <p:nvPr/>
        </p:nvPicPr>
        <p:blipFill>
          <a:blip r:embed="rId4"/>
          <a:stretch>
            <a:fillRect/>
          </a:stretch>
        </p:blipFill>
        <p:spPr>
          <a:xfrm>
            <a:off x="7966961" y="2485016"/>
            <a:ext cx="3847482" cy="4091337"/>
          </a:xfrm>
          <a:prstGeom prst="rect">
            <a:avLst/>
          </a:prstGeom>
          <a:effectLst>
            <a:outerShdw sx="102000" sy="102000" algn="ctr" rotWithShape="0">
              <a:srgbClr val="C00000"/>
            </a:outerShdw>
          </a:effectLst>
        </p:spPr>
      </p:pic>
      <p:cxnSp>
        <p:nvCxnSpPr>
          <p:cNvPr id="13" name="Straight Connector 12">
            <a:extLst>
              <a:ext uri="{FF2B5EF4-FFF2-40B4-BE49-F238E27FC236}">
                <a16:creationId xmlns:a16="http://schemas.microsoft.com/office/drawing/2014/main" id="{A2E5F3BF-9317-F1BC-629A-064BCD162395}"/>
              </a:ext>
            </a:extLst>
          </p:cNvPr>
          <p:cNvCxnSpPr>
            <a:cxnSpLocks/>
          </p:cNvCxnSpPr>
          <p:nvPr/>
        </p:nvCxnSpPr>
        <p:spPr>
          <a:xfrm>
            <a:off x="5723658" y="3611417"/>
            <a:ext cx="2243303" cy="2976709"/>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FD658C8-8386-F590-11EE-989AD5A767C4}"/>
              </a:ext>
            </a:extLst>
          </p:cNvPr>
          <p:cNvCxnSpPr>
            <a:cxnSpLocks/>
          </p:cNvCxnSpPr>
          <p:nvPr/>
        </p:nvCxnSpPr>
        <p:spPr>
          <a:xfrm>
            <a:off x="7102763" y="2165438"/>
            <a:ext cx="4711680" cy="307805"/>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95EADB25-68D5-782A-0A59-D9DD79E57061}"/>
              </a:ext>
            </a:extLst>
          </p:cNvPr>
          <p:cNvSpPr txBox="1"/>
          <p:nvPr/>
        </p:nvSpPr>
        <p:spPr>
          <a:xfrm>
            <a:off x="175491" y="2026952"/>
            <a:ext cx="2471619" cy="584775"/>
          </a:xfrm>
          <a:prstGeom prst="rect">
            <a:avLst/>
          </a:prstGeom>
          <a:noFill/>
          <a:ln>
            <a:solidFill>
              <a:schemeClr val="tx1"/>
            </a:solidFill>
          </a:ln>
        </p:spPr>
        <p:txBody>
          <a:bodyPr wrap="square" rtlCol="0">
            <a:spAutoFit/>
          </a:bodyPr>
          <a:lstStyle/>
          <a:p>
            <a:pPr algn="ctr"/>
            <a:r>
              <a:rPr lang="en-US" sz="1600" dirty="0"/>
              <a:t>Record Pool since 2011</a:t>
            </a:r>
          </a:p>
          <a:p>
            <a:pPr algn="ctr"/>
            <a:r>
              <a:rPr lang="en-US" sz="1600" dirty="0"/>
              <a:t>~102,500 ac-ft</a:t>
            </a:r>
          </a:p>
        </p:txBody>
      </p:sp>
    </p:spTree>
    <p:extLst>
      <p:ext uri="{BB962C8B-B14F-4D97-AF65-F5344CB8AC3E}">
        <p14:creationId xmlns:p14="http://schemas.microsoft.com/office/powerpoint/2010/main" val="33036887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52B394-A5B0-F55A-5D1C-079C96A99A44}"/>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45E74D3-A503-D9C8-1F04-775F4E634516}"/>
              </a:ext>
            </a:extLst>
          </p:cNvPr>
          <p:cNvPicPr>
            <a:picLocks noChangeAspect="1"/>
          </p:cNvPicPr>
          <p:nvPr/>
        </p:nvPicPr>
        <p:blipFill>
          <a:blip r:embed="rId2"/>
          <a:stretch>
            <a:fillRect/>
          </a:stretch>
        </p:blipFill>
        <p:spPr>
          <a:xfrm>
            <a:off x="2354002" y="854073"/>
            <a:ext cx="7316471" cy="5337097"/>
          </a:xfrm>
          <a:prstGeom prst="rect">
            <a:avLst/>
          </a:prstGeom>
          <a:effectLst>
            <a:outerShdw blurRad="63500" sx="102000" sy="102000" algn="ctr" rotWithShape="0">
              <a:prstClr val="black">
                <a:alpha val="40000"/>
              </a:prstClr>
            </a:outerShdw>
          </a:effectLst>
        </p:spPr>
      </p:pic>
      <p:sp>
        <p:nvSpPr>
          <p:cNvPr id="7" name="Rectangle 6">
            <a:extLst>
              <a:ext uri="{FF2B5EF4-FFF2-40B4-BE49-F238E27FC236}">
                <a16:creationId xmlns:a16="http://schemas.microsoft.com/office/drawing/2014/main" id="{00FBF7D7-533B-F677-6469-9AF6C48B120A}"/>
              </a:ext>
            </a:extLst>
          </p:cNvPr>
          <p:cNvSpPr/>
          <p:nvPr/>
        </p:nvSpPr>
        <p:spPr>
          <a:xfrm>
            <a:off x="5440219" y="2953237"/>
            <a:ext cx="1536040" cy="1460129"/>
          </a:xfrm>
          <a:prstGeom prst="rect">
            <a:avLst/>
          </a:prstGeom>
          <a:noFill/>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2" name="Title 1">
            <a:extLst>
              <a:ext uri="{FF2B5EF4-FFF2-40B4-BE49-F238E27FC236}">
                <a16:creationId xmlns:a16="http://schemas.microsoft.com/office/drawing/2014/main" id="{80593B34-B959-1EF3-4565-2CB22713A428}"/>
              </a:ext>
            </a:extLst>
          </p:cNvPr>
          <p:cNvSpPr>
            <a:spLocks noGrp="1"/>
          </p:cNvSpPr>
          <p:nvPr>
            <p:ph type="title"/>
          </p:nvPr>
        </p:nvSpPr>
        <p:spPr>
          <a:xfrm>
            <a:off x="954860" y="128981"/>
            <a:ext cx="9404876" cy="785419"/>
          </a:xfrm>
        </p:spPr>
        <p:txBody>
          <a:bodyPr/>
          <a:lstStyle/>
          <a:p>
            <a:r>
              <a:rPr lang="en-US" sz="2400" dirty="0"/>
              <a:t>Case 3: flexibility in water conservation</a:t>
            </a:r>
          </a:p>
        </p:txBody>
      </p:sp>
      <p:cxnSp>
        <p:nvCxnSpPr>
          <p:cNvPr id="13" name="Straight Connector 12">
            <a:extLst>
              <a:ext uri="{FF2B5EF4-FFF2-40B4-BE49-F238E27FC236}">
                <a16:creationId xmlns:a16="http://schemas.microsoft.com/office/drawing/2014/main" id="{8F87807F-5B34-7548-21EE-F523AF56A806}"/>
              </a:ext>
            </a:extLst>
          </p:cNvPr>
          <p:cNvCxnSpPr>
            <a:cxnSpLocks/>
          </p:cNvCxnSpPr>
          <p:nvPr/>
        </p:nvCxnSpPr>
        <p:spPr>
          <a:xfrm>
            <a:off x="5430347" y="4426814"/>
            <a:ext cx="2403480" cy="2166368"/>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1FC5074-3CC8-A0DF-2F29-90CA24B319C9}"/>
              </a:ext>
            </a:extLst>
          </p:cNvPr>
          <p:cNvCxnSpPr>
            <a:cxnSpLocks/>
          </p:cNvCxnSpPr>
          <p:nvPr/>
        </p:nvCxnSpPr>
        <p:spPr>
          <a:xfrm>
            <a:off x="6966573" y="2977168"/>
            <a:ext cx="4438721" cy="220914"/>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533050B3-611F-2E0E-8D80-8D10C525BBB6}"/>
              </a:ext>
            </a:extLst>
          </p:cNvPr>
          <p:cNvPicPr>
            <a:picLocks noChangeAspect="1"/>
          </p:cNvPicPr>
          <p:nvPr/>
        </p:nvPicPr>
        <p:blipFill>
          <a:blip r:embed="rId3"/>
          <a:stretch>
            <a:fillRect/>
          </a:stretch>
        </p:blipFill>
        <p:spPr>
          <a:xfrm>
            <a:off x="7833827" y="3198082"/>
            <a:ext cx="3571467" cy="3395100"/>
          </a:xfrm>
          <a:prstGeom prst="rect">
            <a:avLst/>
          </a:prstGeom>
          <a:effectLst>
            <a:outerShdw sx="102000" sy="102000" algn="ctr" rotWithShape="0">
              <a:srgbClr val="C00000"/>
            </a:outerShdw>
          </a:effectLst>
        </p:spPr>
      </p:pic>
      <p:pic>
        <p:nvPicPr>
          <p:cNvPr id="16" name="Picture 15">
            <a:extLst>
              <a:ext uri="{FF2B5EF4-FFF2-40B4-BE49-F238E27FC236}">
                <a16:creationId xmlns:a16="http://schemas.microsoft.com/office/drawing/2014/main" id="{F05D37D5-A237-4618-1B35-5CCDEC1390F5}"/>
              </a:ext>
            </a:extLst>
          </p:cNvPr>
          <p:cNvPicPr>
            <a:picLocks noChangeAspect="1"/>
          </p:cNvPicPr>
          <p:nvPr/>
        </p:nvPicPr>
        <p:blipFill>
          <a:blip r:embed="rId4"/>
          <a:stretch>
            <a:fillRect/>
          </a:stretch>
        </p:blipFill>
        <p:spPr>
          <a:xfrm>
            <a:off x="334190" y="3486879"/>
            <a:ext cx="3557687" cy="310630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3628698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FEAC9E3-FC91-5ADB-8768-E5628AC4C47D}"/>
              </a:ext>
            </a:extLst>
          </p:cNvPr>
          <p:cNvSpPr txBox="1"/>
          <p:nvPr/>
        </p:nvSpPr>
        <p:spPr>
          <a:xfrm>
            <a:off x="2606255" y="213081"/>
            <a:ext cx="1996987" cy="369332"/>
          </a:xfrm>
          <a:prstGeom prst="rect">
            <a:avLst/>
          </a:prstGeom>
          <a:noFill/>
        </p:spPr>
        <p:txBody>
          <a:bodyPr wrap="square" rtlCol="0">
            <a:spAutoFit/>
          </a:bodyPr>
          <a:lstStyle/>
          <a:p>
            <a:r>
              <a:rPr lang="en-US" dirty="0"/>
              <a:t>Water Year 2024</a:t>
            </a:r>
          </a:p>
        </p:txBody>
      </p:sp>
      <p:sp>
        <p:nvSpPr>
          <p:cNvPr id="7" name="TextBox 6">
            <a:extLst>
              <a:ext uri="{FF2B5EF4-FFF2-40B4-BE49-F238E27FC236}">
                <a16:creationId xmlns:a16="http://schemas.microsoft.com/office/drawing/2014/main" id="{3076CBAE-1869-C52E-E0E8-61BBBA445CE7}"/>
              </a:ext>
            </a:extLst>
          </p:cNvPr>
          <p:cNvSpPr txBox="1"/>
          <p:nvPr/>
        </p:nvSpPr>
        <p:spPr>
          <a:xfrm>
            <a:off x="7494656" y="262275"/>
            <a:ext cx="1996987" cy="369332"/>
          </a:xfrm>
          <a:prstGeom prst="rect">
            <a:avLst/>
          </a:prstGeom>
          <a:noFill/>
        </p:spPr>
        <p:txBody>
          <a:bodyPr wrap="square" rtlCol="0">
            <a:spAutoFit/>
          </a:bodyPr>
          <a:lstStyle/>
          <a:p>
            <a:r>
              <a:rPr lang="en-US" dirty="0"/>
              <a:t>Water Year 2025</a:t>
            </a:r>
          </a:p>
        </p:txBody>
      </p:sp>
      <p:pic>
        <p:nvPicPr>
          <p:cNvPr id="8" name="Picture 7">
            <a:extLst>
              <a:ext uri="{FF2B5EF4-FFF2-40B4-BE49-F238E27FC236}">
                <a16:creationId xmlns:a16="http://schemas.microsoft.com/office/drawing/2014/main" id="{0DBFC3BC-0483-490D-5C0A-E8F135DC207A}"/>
              </a:ext>
            </a:extLst>
          </p:cNvPr>
          <p:cNvPicPr>
            <a:picLocks noChangeAspect="1"/>
          </p:cNvPicPr>
          <p:nvPr/>
        </p:nvPicPr>
        <p:blipFill>
          <a:blip r:embed="rId2"/>
          <a:stretch>
            <a:fillRect/>
          </a:stretch>
        </p:blipFill>
        <p:spPr>
          <a:xfrm>
            <a:off x="6430791" y="687506"/>
            <a:ext cx="4124720" cy="3009201"/>
          </a:xfrm>
          <a:prstGeom prst="rect">
            <a:avLst/>
          </a:prstGeom>
          <a:effectLst>
            <a:outerShdw blurRad="63500" sx="102000" sy="102000" algn="ctr" rotWithShape="0">
              <a:prstClr val="black">
                <a:alpha val="40000"/>
              </a:prstClr>
            </a:outerShdw>
          </a:effectLst>
        </p:spPr>
      </p:pic>
      <p:pic>
        <p:nvPicPr>
          <p:cNvPr id="9" name="Picture 8">
            <a:extLst>
              <a:ext uri="{FF2B5EF4-FFF2-40B4-BE49-F238E27FC236}">
                <a16:creationId xmlns:a16="http://schemas.microsoft.com/office/drawing/2014/main" id="{C962A098-C929-2C5B-83D8-964F1118CE3A}"/>
              </a:ext>
            </a:extLst>
          </p:cNvPr>
          <p:cNvPicPr>
            <a:picLocks noChangeAspect="1"/>
          </p:cNvPicPr>
          <p:nvPr/>
        </p:nvPicPr>
        <p:blipFill>
          <a:blip r:embed="rId3"/>
          <a:stretch>
            <a:fillRect/>
          </a:stretch>
        </p:blipFill>
        <p:spPr>
          <a:xfrm>
            <a:off x="6430792" y="3737756"/>
            <a:ext cx="4124720" cy="3008832"/>
          </a:xfrm>
          <a:prstGeom prst="rect">
            <a:avLst/>
          </a:prstGeom>
          <a:effectLst>
            <a:outerShdw blurRad="63500" sx="102000" sy="102000" algn="ctr" rotWithShape="0">
              <a:prstClr val="black">
                <a:alpha val="40000"/>
              </a:prstClr>
            </a:outerShdw>
          </a:effectLst>
        </p:spPr>
      </p:pic>
      <p:pic>
        <p:nvPicPr>
          <p:cNvPr id="11" name="Picture 10">
            <a:extLst>
              <a:ext uri="{FF2B5EF4-FFF2-40B4-BE49-F238E27FC236}">
                <a16:creationId xmlns:a16="http://schemas.microsoft.com/office/drawing/2014/main" id="{EB3273E5-BAB4-C7DB-44F9-E61702265127}"/>
              </a:ext>
            </a:extLst>
          </p:cNvPr>
          <p:cNvPicPr>
            <a:picLocks noChangeAspect="1"/>
          </p:cNvPicPr>
          <p:nvPr/>
        </p:nvPicPr>
        <p:blipFill>
          <a:blip r:embed="rId4"/>
          <a:stretch>
            <a:fillRect/>
          </a:stretch>
        </p:blipFill>
        <p:spPr>
          <a:xfrm>
            <a:off x="1490729" y="687507"/>
            <a:ext cx="4136424" cy="3002972"/>
          </a:xfrm>
          <a:prstGeom prst="rect">
            <a:avLst/>
          </a:prstGeom>
          <a:effectLst>
            <a:outerShdw blurRad="63500" sx="102000" sy="102000" algn="ctr" rotWithShape="0">
              <a:prstClr val="black">
                <a:alpha val="40000"/>
              </a:prstClr>
            </a:outerShdw>
          </a:effectLst>
        </p:spPr>
      </p:pic>
      <p:pic>
        <p:nvPicPr>
          <p:cNvPr id="13" name="Picture 12">
            <a:extLst>
              <a:ext uri="{FF2B5EF4-FFF2-40B4-BE49-F238E27FC236}">
                <a16:creationId xmlns:a16="http://schemas.microsoft.com/office/drawing/2014/main" id="{07443BD1-4013-848B-9D85-2D691E4903E1}"/>
              </a:ext>
            </a:extLst>
          </p:cNvPr>
          <p:cNvPicPr>
            <a:picLocks noChangeAspect="1"/>
          </p:cNvPicPr>
          <p:nvPr/>
        </p:nvPicPr>
        <p:blipFill>
          <a:blip r:embed="rId5"/>
          <a:stretch>
            <a:fillRect/>
          </a:stretch>
        </p:blipFill>
        <p:spPr>
          <a:xfrm>
            <a:off x="1490729" y="3737756"/>
            <a:ext cx="4136424" cy="300954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6830383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13DD375F-564D-4D29-C635-A19395804E53}"/>
              </a:ext>
            </a:extLst>
          </p:cNvPr>
          <p:cNvSpPr>
            <a:spLocks noGrp="1"/>
          </p:cNvSpPr>
          <p:nvPr>
            <p:ph sz="quarter" idx="15"/>
          </p:nvPr>
        </p:nvSpPr>
        <p:spPr>
          <a:xfrm>
            <a:off x="266700" y="1028700"/>
            <a:ext cx="8186420" cy="5600700"/>
          </a:xfrm>
        </p:spPr>
        <p:txBody>
          <a:bodyPr/>
          <a:lstStyle/>
          <a:p>
            <a:r>
              <a:rPr lang="en-US" sz="1600" dirty="0"/>
              <a:t>District’s own water management model can independently develop hydrologic forecasts for the Russian River watershed using various gridded precipitation datasets</a:t>
            </a:r>
          </a:p>
          <a:p>
            <a:endParaRPr lang="en-US" dirty="0"/>
          </a:p>
          <a:p>
            <a:pPr marL="568325" indent="-334963">
              <a:buFont typeface="Arial" panose="020B0604020202020204" pitchFamily="34" charset="0"/>
              <a:buChar char="•"/>
            </a:pPr>
            <a:r>
              <a:rPr lang="en-US" sz="1600" dirty="0"/>
              <a:t>Utilizes HEC-</a:t>
            </a:r>
            <a:r>
              <a:rPr lang="en-US" sz="1600" dirty="0" err="1"/>
              <a:t>MetVue</a:t>
            </a:r>
            <a:r>
              <a:rPr lang="en-US" sz="1600" dirty="0"/>
              <a:t> (meteorology), HEC-HMS (hydrology), HEC-</a:t>
            </a:r>
            <a:r>
              <a:rPr lang="en-US" sz="1600" dirty="0" err="1"/>
              <a:t>ResSim</a:t>
            </a:r>
            <a:r>
              <a:rPr lang="en-US" sz="1600" dirty="0"/>
              <a:t> (reservoir simulation), HEC-RAS (hydraulics), and HEC-FIA (consequences)</a:t>
            </a:r>
          </a:p>
          <a:p>
            <a:pPr marL="457200" indent="-223838">
              <a:buFont typeface="Arial" panose="020B0604020202020204" pitchFamily="34" charset="0"/>
              <a:buChar char="•"/>
            </a:pPr>
            <a:endParaRPr lang="en-US" sz="1600" dirty="0"/>
          </a:p>
          <a:p>
            <a:pPr marL="568325" indent="-334963">
              <a:buFont typeface="Arial" panose="020B0604020202020204" pitchFamily="34" charset="0"/>
              <a:buChar char="•"/>
            </a:pPr>
            <a:r>
              <a:rPr lang="en-US" sz="1600" dirty="0"/>
              <a:t>Current input for QPF in HEC-</a:t>
            </a:r>
            <a:r>
              <a:rPr lang="en-US" sz="1600" dirty="0" err="1"/>
              <a:t>MetVue</a:t>
            </a:r>
            <a:r>
              <a:rPr lang="en-US" sz="1600" dirty="0"/>
              <a:t> are NDFD grids</a:t>
            </a:r>
          </a:p>
          <a:p>
            <a:pPr marL="914400" lvl="1" indent="-346075">
              <a:buFont typeface="Arial" panose="020B0604020202020204" pitchFamily="34" charset="0"/>
              <a:buChar char="•"/>
            </a:pPr>
            <a:r>
              <a:rPr lang="en-US" sz="1600" dirty="0"/>
              <a:t>Capable of utilizing other grids when the model is refined in the future</a:t>
            </a:r>
          </a:p>
          <a:p>
            <a:pPr marL="568325" indent="-334963">
              <a:buFont typeface="Arial" panose="020B0604020202020204" pitchFamily="34" charset="0"/>
              <a:buChar char="•"/>
            </a:pPr>
            <a:endParaRPr lang="en-US" sz="1600" dirty="0"/>
          </a:p>
          <a:p>
            <a:pPr marL="568325" indent="-334963">
              <a:buFont typeface="Arial" panose="020B0604020202020204" pitchFamily="34" charset="0"/>
              <a:buChar char="•"/>
            </a:pPr>
            <a:r>
              <a:rPr lang="en-US" sz="1600" dirty="0"/>
              <a:t>Utilizes a different hydrologic routing method than the CNRFC</a:t>
            </a:r>
          </a:p>
          <a:p>
            <a:pPr marL="914400" lvl="1" indent="-346075">
              <a:buFont typeface="Arial" panose="020B0604020202020204" pitchFamily="34" charset="0"/>
              <a:buChar char="•"/>
            </a:pPr>
            <a:r>
              <a:rPr lang="en-US" sz="1600" dirty="0"/>
              <a:t>Modified Puls vs. Lag &amp; K</a:t>
            </a:r>
          </a:p>
          <a:p>
            <a:pPr marL="457200" indent="-223838">
              <a:buFont typeface="Arial" panose="020B0604020202020204" pitchFamily="34" charset="0"/>
              <a:buChar char="•"/>
            </a:pPr>
            <a:endParaRPr lang="en-US" sz="1600" dirty="0"/>
          </a:p>
          <a:p>
            <a:pPr marL="568325" indent="-334963">
              <a:buFont typeface="Arial" panose="020B0604020202020204" pitchFamily="34" charset="0"/>
              <a:buChar char="•"/>
            </a:pPr>
            <a:r>
              <a:rPr lang="en-US" sz="1600" dirty="0"/>
              <a:t>Current focus for refinement is calibration of the hydrologic model (HEC-HMS) within the constraints of available manpower and budget</a:t>
            </a:r>
          </a:p>
          <a:p>
            <a:pPr marL="285750" indent="-285750">
              <a:buFont typeface="Arial" panose="020B0604020202020204" pitchFamily="34" charset="0"/>
              <a:buChar char="•"/>
            </a:pPr>
            <a:endParaRPr lang="en-US" sz="1600" dirty="0"/>
          </a:p>
          <a:p>
            <a:pPr marL="568325" indent="-334963">
              <a:buFont typeface="Arial" panose="020B0604020202020204" pitchFamily="34" charset="0"/>
              <a:buChar char="•"/>
            </a:pPr>
            <a:r>
              <a:rPr lang="en-US" sz="1600" dirty="0"/>
              <a:t>Water management staff appreciate the previous, existing, and future assistance from HEC staff (Fleming, Errett, Evans and others!)</a:t>
            </a:r>
          </a:p>
          <a:p>
            <a:endParaRPr lang="en-US" dirty="0"/>
          </a:p>
        </p:txBody>
      </p:sp>
      <p:sp>
        <p:nvSpPr>
          <p:cNvPr id="2" name="Title 1">
            <a:extLst>
              <a:ext uri="{FF2B5EF4-FFF2-40B4-BE49-F238E27FC236}">
                <a16:creationId xmlns:a16="http://schemas.microsoft.com/office/drawing/2014/main" id="{19F9E53C-DBD1-A47B-19D6-AA073CA5473C}"/>
              </a:ext>
            </a:extLst>
          </p:cNvPr>
          <p:cNvSpPr>
            <a:spLocks noGrp="1"/>
          </p:cNvSpPr>
          <p:nvPr>
            <p:ph type="title"/>
          </p:nvPr>
        </p:nvSpPr>
        <p:spPr/>
        <p:txBody>
          <a:bodyPr/>
          <a:lstStyle/>
          <a:p>
            <a:r>
              <a:rPr lang="en-US" dirty="0"/>
              <a:t>Corps water management system (CWMS)</a:t>
            </a:r>
          </a:p>
        </p:txBody>
      </p:sp>
      <p:pic>
        <p:nvPicPr>
          <p:cNvPr id="1026" name="Picture 1">
            <a:extLst>
              <a:ext uri="{FF2B5EF4-FFF2-40B4-BE49-F238E27FC236}">
                <a16:creationId xmlns:a16="http://schemas.microsoft.com/office/drawing/2014/main" id="{610C21EA-FD0B-8D28-39A1-CF78BCD5A1EC}"/>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732851" y="885983"/>
            <a:ext cx="2602329" cy="508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55672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0942A67-2C59-0149-5759-5ECDC11895D7}"/>
              </a:ext>
            </a:extLst>
          </p:cNvPr>
          <p:cNvSpPr>
            <a:spLocks noGrp="1"/>
          </p:cNvSpPr>
          <p:nvPr>
            <p:ph sz="quarter" idx="15"/>
          </p:nvPr>
        </p:nvSpPr>
        <p:spPr/>
        <p:txBody>
          <a:bodyPr/>
          <a:lstStyle/>
          <a:p>
            <a:r>
              <a:rPr lang="en-US" sz="1600" dirty="0"/>
              <a:t>Open to utilizing new decision support tools, new forecast products, etc.</a:t>
            </a:r>
          </a:p>
          <a:p>
            <a:endParaRPr lang="en-US" sz="1600" dirty="0"/>
          </a:p>
          <a:p>
            <a:r>
              <a:rPr lang="en-US" sz="1600" dirty="0"/>
              <a:t>Will continue growing our understanding of what goes into the CNRFC’s Hydrologic Ensemble Forecast System</a:t>
            </a:r>
          </a:p>
          <a:p>
            <a:endParaRPr lang="en-US" sz="1600" dirty="0"/>
          </a:p>
          <a:p>
            <a:r>
              <a:rPr lang="en-US" sz="1600" dirty="0"/>
              <a:t>Will continue to have emphasis on evaluating outputs from various meteorologic models for quick qualitative assessments</a:t>
            </a:r>
          </a:p>
          <a:p>
            <a:endParaRPr lang="en-US" sz="1600" dirty="0"/>
          </a:p>
          <a:p>
            <a:r>
              <a:rPr lang="en-US" sz="1600" dirty="0"/>
              <a:t>Will look to explore current and future ensemble capabilities of CWMS for more detailed quantitative assessments</a:t>
            </a:r>
          </a:p>
          <a:p>
            <a:endParaRPr lang="en-US" sz="1600" dirty="0"/>
          </a:p>
          <a:p>
            <a:r>
              <a:rPr lang="en-US" sz="1600" dirty="0"/>
              <a:t>Will continue to share lessons learned with sister districts within the region at community of practice and other related meetings</a:t>
            </a:r>
          </a:p>
          <a:p>
            <a:endParaRPr lang="en-US" dirty="0"/>
          </a:p>
          <a:p>
            <a:endParaRPr lang="en-US" dirty="0"/>
          </a:p>
        </p:txBody>
      </p:sp>
      <p:sp>
        <p:nvSpPr>
          <p:cNvPr id="4" name="Title 3">
            <a:extLst>
              <a:ext uri="{FF2B5EF4-FFF2-40B4-BE49-F238E27FC236}">
                <a16:creationId xmlns:a16="http://schemas.microsoft.com/office/drawing/2014/main" id="{32EED6D4-9D4C-39B4-9550-2B3A418F7E18}"/>
              </a:ext>
            </a:extLst>
          </p:cNvPr>
          <p:cNvSpPr>
            <a:spLocks noGrp="1"/>
          </p:cNvSpPr>
          <p:nvPr>
            <p:ph type="title"/>
          </p:nvPr>
        </p:nvSpPr>
        <p:spPr/>
        <p:txBody>
          <a:bodyPr/>
          <a:lstStyle/>
          <a:p>
            <a:r>
              <a:rPr lang="en-US" sz="2400" dirty="0"/>
              <a:t>real-time IMPLEMENTATION OF firo at the district</a:t>
            </a:r>
          </a:p>
        </p:txBody>
      </p:sp>
      <p:pic>
        <p:nvPicPr>
          <p:cNvPr id="8" name="Picture 7" descr="Chart&#10;&#10;AI-generated content may be incorrect.">
            <a:extLst>
              <a:ext uri="{FF2B5EF4-FFF2-40B4-BE49-F238E27FC236}">
                <a16:creationId xmlns:a16="http://schemas.microsoft.com/office/drawing/2014/main" id="{D6721096-D514-AFD4-9FFF-2D19363CAF3B}"/>
              </a:ext>
            </a:extLst>
          </p:cNvPr>
          <p:cNvPicPr>
            <a:picLocks noChangeAspect="1"/>
          </p:cNvPicPr>
          <p:nvPr/>
        </p:nvPicPr>
        <p:blipFill>
          <a:blip r:embed="rId3"/>
          <a:stretch>
            <a:fillRect/>
          </a:stretch>
        </p:blipFill>
        <p:spPr>
          <a:xfrm>
            <a:off x="6493197" y="1694112"/>
            <a:ext cx="5432103" cy="3469776"/>
          </a:xfrm>
          <a:prstGeom prst="rect">
            <a:avLst/>
          </a:prstGeom>
        </p:spPr>
      </p:pic>
    </p:spTree>
    <p:extLst>
      <p:ext uri="{BB962C8B-B14F-4D97-AF65-F5344CB8AC3E}">
        <p14:creationId xmlns:p14="http://schemas.microsoft.com/office/powerpoint/2010/main" val="35350609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90EE36-50F7-B497-1215-45A8087653D7}"/>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3AB77F14-E9CE-8CC0-60C2-8B7915480501}"/>
              </a:ext>
            </a:extLst>
          </p:cNvPr>
          <p:cNvSpPr>
            <a:spLocks noGrp="1"/>
          </p:cNvSpPr>
          <p:nvPr>
            <p:ph type="title"/>
          </p:nvPr>
        </p:nvSpPr>
        <p:spPr>
          <a:xfrm>
            <a:off x="3265054" y="1791853"/>
            <a:ext cx="5661891" cy="1117599"/>
          </a:xfrm>
          <a:ln>
            <a:solidFill>
              <a:schemeClr val="accent3">
                <a:lumMod val="60000"/>
                <a:lumOff val="40000"/>
              </a:schemeClr>
            </a:solidFill>
          </a:ln>
        </p:spPr>
        <p:txBody>
          <a:bodyPr/>
          <a:lstStyle/>
          <a:p>
            <a:pPr algn="ctr"/>
            <a:r>
              <a:rPr lang="en-US" sz="6600" dirty="0">
                <a:solidFill>
                  <a:schemeClr val="accent3">
                    <a:lumMod val="60000"/>
                    <a:lumOff val="40000"/>
                  </a:schemeClr>
                </a:solidFill>
              </a:rPr>
              <a:t>Questions?</a:t>
            </a:r>
          </a:p>
        </p:txBody>
      </p:sp>
      <p:sp>
        <p:nvSpPr>
          <p:cNvPr id="8" name="Text Placeholder 7">
            <a:extLst>
              <a:ext uri="{FF2B5EF4-FFF2-40B4-BE49-F238E27FC236}">
                <a16:creationId xmlns:a16="http://schemas.microsoft.com/office/drawing/2014/main" id="{764C1951-244D-1005-8926-B37B8C744B74}"/>
              </a:ext>
            </a:extLst>
          </p:cNvPr>
          <p:cNvSpPr>
            <a:spLocks noGrp="1"/>
          </p:cNvSpPr>
          <p:nvPr>
            <p:ph type="body" sz="half" idx="2"/>
          </p:nvPr>
        </p:nvSpPr>
        <p:spPr>
          <a:xfrm>
            <a:off x="4224119" y="4031675"/>
            <a:ext cx="3743758" cy="1490749"/>
          </a:xfrm>
          <a:ln>
            <a:solidFill>
              <a:schemeClr val="accent3">
                <a:lumMod val="60000"/>
                <a:lumOff val="40000"/>
              </a:schemeClr>
            </a:solidFill>
          </a:ln>
        </p:spPr>
        <p:txBody>
          <a:bodyPr/>
          <a:lstStyle/>
          <a:p>
            <a:r>
              <a:rPr lang="en-US" sz="1800" dirty="0"/>
              <a:t>Sydney Hoehler: sydney.m.hoehler@usace.army.mil</a:t>
            </a:r>
          </a:p>
          <a:p>
            <a:endParaRPr lang="en-US" sz="1800" dirty="0"/>
          </a:p>
          <a:p>
            <a:r>
              <a:rPr lang="en-US" sz="1800" dirty="0"/>
              <a:t>Patrick Sing: patrick.f.sing@usace.army.mil</a:t>
            </a:r>
          </a:p>
        </p:txBody>
      </p:sp>
    </p:spTree>
    <p:extLst>
      <p:ext uri="{BB962C8B-B14F-4D97-AF65-F5344CB8AC3E}">
        <p14:creationId xmlns:p14="http://schemas.microsoft.com/office/powerpoint/2010/main" val="14678041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D5F239D-54E6-FDB0-5622-21BA4335F7BC}"/>
              </a:ext>
            </a:extLst>
          </p:cNvPr>
          <p:cNvPicPr>
            <a:picLocks noChangeAspect="1"/>
          </p:cNvPicPr>
          <p:nvPr/>
        </p:nvPicPr>
        <p:blipFill>
          <a:blip r:embed="rId2"/>
          <a:stretch>
            <a:fillRect/>
          </a:stretch>
        </p:blipFill>
        <p:spPr>
          <a:xfrm>
            <a:off x="5224724" y="914400"/>
            <a:ext cx="4831133" cy="5695122"/>
          </a:xfrm>
          <a:prstGeom prst="rect">
            <a:avLst/>
          </a:prstGeom>
          <a:effectLst>
            <a:outerShdw blurRad="63500" sx="102000" sy="102000" algn="ctr" rotWithShape="0">
              <a:prstClr val="black">
                <a:alpha val="40000"/>
              </a:prstClr>
            </a:outerShdw>
          </a:effectLst>
        </p:spPr>
      </p:pic>
      <p:sp>
        <p:nvSpPr>
          <p:cNvPr id="5" name="TextBox 4">
            <a:extLst>
              <a:ext uri="{FF2B5EF4-FFF2-40B4-BE49-F238E27FC236}">
                <a16:creationId xmlns:a16="http://schemas.microsoft.com/office/drawing/2014/main" id="{227E3B61-5C01-512D-AF8D-BD89C027C139}"/>
              </a:ext>
            </a:extLst>
          </p:cNvPr>
          <p:cNvSpPr txBox="1"/>
          <p:nvPr/>
        </p:nvSpPr>
        <p:spPr>
          <a:xfrm>
            <a:off x="1381988" y="2323448"/>
            <a:ext cx="2391841" cy="707886"/>
          </a:xfrm>
          <a:prstGeom prst="rect">
            <a:avLst/>
          </a:prstGeom>
          <a:noFill/>
        </p:spPr>
        <p:txBody>
          <a:bodyPr wrap="square" rtlCol="0">
            <a:spAutoFit/>
          </a:bodyPr>
          <a:lstStyle/>
          <a:p>
            <a:pPr algn="ctr"/>
            <a:r>
              <a:rPr lang="en-US" sz="2000" dirty="0"/>
              <a:t>Percent of Normal</a:t>
            </a:r>
          </a:p>
          <a:p>
            <a:pPr algn="ctr"/>
            <a:r>
              <a:rPr lang="en-US" sz="2000" dirty="0"/>
              <a:t>Precipitation </a:t>
            </a:r>
          </a:p>
        </p:txBody>
      </p:sp>
      <p:sp>
        <p:nvSpPr>
          <p:cNvPr id="6" name="TextBox 5">
            <a:extLst>
              <a:ext uri="{FF2B5EF4-FFF2-40B4-BE49-F238E27FC236}">
                <a16:creationId xmlns:a16="http://schemas.microsoft.com/office/drawing/2014/main" id="{F1EE7F4E-E480-5CCF-4D4C-187ED52F99EE}"/>
              </a:ext>
            </a:extLst>
          </p:cNvPr>
          <p:cNvSpPr txBox="1"/>
          <p:nvPr/>
        </p:nvSpPr>
        <p:spPr>
          <a:xfrm>
            <a:off x="1517620" y="3457335"/>
            <a:ext cx="2786695" cy="369332"/>
          </a:xfrm>
          <a:prstGeom prst="rect">
            <a:avLst/>
          </a:prstGeom>
          <a:noFill/>
        </p:spPr>
        <p:txBody>
          <a:bodyPr wrap="square" rtlCol="0">
            <a:spAutoFit/>
          </a:bodyPr>
          <a:lstStyle/>
          <a:p>
            <a:pPr algn="ctr"/>
            <a:r>
              <a:rPr lang="en-US" dirty="0"/>
              <a:t>Lake Mendocino ~100%</a:t>
            </a:r>
          </a:p>
        </p:txBody>
      </p:sp>
      <p:sp>
        <p:nvSpPr>
          <p:cNvPr id="7" name="TextBox 6">
            <a:extLst>
              <a:ext uri="{FF2B5EF4-FFF2-40B4-BE49-F238E27FC236}">
                <a16:creationId xmlns:a16="http://schemas.microsoft.com/office/drawing/2014/main" id="{B6AE93AB-CCAD-F3EB-D9A8-8CC64F6E4348}"/>
              </a:ext>
            </a:extLst>
          </p:cNvPr>
          <p:cNvSpPr txBox="1"/>
          <p:nvPr/>
        </p:nvSpPr>
        <p:spPr>
          <a:xfrm>
            <a:off x="1381986" y="4116215"/>
            <a:ext cx="2786695" cy="369332"/>
          </a:xfrm>
          <a:prstGeom prst="rect">
            <a:avLst/>
          </a:prstGeom>
          <a:noFill/>
        </p:spPr>
        <p:txBody>
          <a:bodyPr wrap="square" rtlCol="0">
            <a:spAutoFit/>
          </a:bodyPr>
          <a:lstStyle/>
          <a:p>
            <a:pPr algn="ctr"/>
            <a:r>
              <a:rPr lang="en-US" dirty="0"/>
              <a:t>Lake Sonoma ~120%</a:t>
            </a:r>
          </a:p>
        </p:txBody>
      </p:sp>
      <p:sp>
        <p:nvSpPr>
          <p:cNvPr id="4" name="Title 1">
            <a:extLst>
              <a:ext uri="{FF2B5EF4-FFF2-40B4-BE49-F238E27FC236}">
                <a16:creationId xmlns:a16="http://schemas.microsoft.com/office/drawing/2014/main" id="{985BA5AD-7353-526A-7276-7F9A5B0F3BEF}"/>
              </a:ext>
            </a:extLst>
          </p:cNvPr>
          <p:cNvSpPr>
            <a:spLocks noGrp="1"/>
          </p:cNvSpPr>
          <p:nvPr>
            <p:ph type="title"/>
          </p:nvPr>
        </p:nvSpPr>
        <p:spPr>
          <a:xfrm>
            <a:off x="954860" y="128981"/>
            <a:ext cx="10185088" cy="785419"/>
          </a:xfrm>
        </p:spPr>
        <p:txBody>
          <a:bodyPr/>
          <a:lstStyle/>
          <a:p>
            <a:r>
              <a:rPr lang="en-US" sz="2800" dirty="0"/>
              <a:t>Water year 2025 Precipitation overview</a:t>
            </a:r>
          </a:p>
        </p:txBody>
      </p:sp>
      <p:sp>
        <p:nvSpPr>
          <p:cNvPr id="10" name="Oval 9">
            <a:extLst>
              <a:ext uri="{FF2B5EF4-FFF2-40B4-BE49-F238E27FC236}">
                <a16:creationId xmlns:a16="http://schemas.microsoft.com/office/drawing/2014/main" id="{F69B07C4-CB14-F7C6-D2B5-AAE15545AC2F}"/>
              </a:ext>
            </a:extLst>
          </p:cNvPr>
          <p:cNvSpPr/>
          <p:nvPr/>
        </p:nvSpPr>
        <p:spPr>
          <a:xfrm>
            <a:off x="1246354" y="3495109"/>
            <a:ext cx="271267" cy="293783"/>
          </a:xfrm>
          <a:prstGeom prst="ellipse">
            <a:avLst/>
          </a:prstGeom>
          <a:solidFill>
            <a:srgbClr val="E61B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EBF64657-AAD5-66AD-8818-7E628F2E5B5F}"/>
              </a:ext>
            </a:extLst>
          </p:cNvPr>
          <p:cNvSpPr/>
          <p:nvPr/>
        </p:nvSpPr>
        <p:spPr>
          <a:xfrm>
            <a:off x="1246353" y="4153990"/>
            <a:ext cx="271267" cy="293783"/>
          </a:xfrm>
          <a:prstGeom prst="ellipse">
            <a:avLst/>
          </a:prstGeom>
          <a:solidFill>
            <a:srgbClr val="3D00B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978011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BB4A40A-3615-DD12-FB53-2533598CB6CB}"/>
              </a:ext>
            </a:extLst>
          </p:cNvPr>
          <p:cNvPicPr>
            <a:picLocks noChangeAspect="1"/>
          </p:cNvPicPr>
          <p:nvPr/>
        </p:nvPicPr>
        <p:blipFill>
          <a:blip r:embed="rId2"/>
          <a:stretch>
            <a:fillRect/>
          </a:stretch>
        </p:blipFill>
        <p:spPr>
          <a:xfrm>
            <a:off x="1728178" y="242443"/>
            <a:ext cx="8735644" cy="6373114"/>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1229357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241D781-DABC-9C7A-8595-7D1EEDE737FA}"/>
              </a:ext>
            </a:extLst>
          </p:cNvPr>
          <p:cNvPicPr>
            <a:picLocks noChangeAspect="1"/>
          </p:cNvPicPr>
          <p:nvPr/>
        </p:nvPicPr>
        <p:blipFill>
          <a:blip r:embed="rId2"/>
          <a:stretch>
            <a:fillRect/>
          </a:stretch>
        </p:blipFill>
        <p:spPr>
          <a:xfrm>
            <a:off x="1747230" y="256732"/>
            <a:ext cx="8697539" cy="6344535"/>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050186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FBDAE89-C546-66F4-51AD-C486B213AF0D}"/>
              </a:ext>
            </a:extLst>
          </p:cNvPr>
          <p:cNvPicPr>
            <a:picLocks noChangeAspect="1"/>
          </p:cNvPicPr>
          <p:nvPr/>
        </p:nvPicPr>
        <p:blipFill>
          <a:blip r:embed="rId2"/>
          <a:stretch>
            <a:fillRect/>
          </a:stretch>
        </p:blipFill>
        <p:spPr>
          <a:xfrm>
            <a:off x="1098314" y="1080840"/>
            <a:ext cx="1524213" cy="3191320"/>
          </a:xfrm>
          <a:prstGeom prst="rect">
            <a:avLst/>
          </a:prstGeom>
          <a:effectLst>
            <a:outerShdw blurRad="63500" sx="102000" sy="102000" algn="ctr" rotWithShape="0">
              <a:prstClr val="black">
                <a:alpha val="40000"/>
              </a:prstClr>
            </a:outerShdw>
          </a:effectLst>
        </p:spPr>
      </p:pic>
      <p:pic>
        <p:nvPicPr>
          <p:cNvPr id="8" name="Picture 7">
            <a:extLst>
              <a:ext uri="{FF2B5EF4-FFF2-40B4-BE49-F238E27FC236}">
                <a16:creationId xmlns:a16="http://schemas.microsoft.com/office/drawing/2014/main" id="{5BA7ACCF-6E59-6A47-85AF-2098708E9396}"/>
              </a:ext>
            </a:extLst>
          </p:cNvPr>
          <p:cNvPicPr>
            <a:picLocks noChangeAspect="1"/>
          </p:cNvPicPr>
          <p:nvPr/>
        </p:nvPicPr>
        <p:blipFill>
          <a:blip r:embed="rId3"/>
          <a:stretch>
            <a:fillRect/>
          </a:stretch>
        </p:blipFill>
        <p:spPr>
          <a:xfrm>
            <a:off x="2871345" y="2992766"/>
            <a:ext cx="1505160" cy="3553321"/>
          </a:xfrm>
          <a:prstGeom prst="rect">
            <a:avLst/>
          </a:prstGeom>
          <a:effectLst>
            <a:outerShdw blurRad="63500" sx="102000" sy="102000" algn="ctr" rotWithShape="0">
              <a:prstClr val="black">
                <a:alpha val="40000"/>
              </a:prstClr>
            </a:outerShdw>
          </a:effectLst>
        </p:spPr>
      </p:pic>
      <p:sp>
        <p:nvSpPr>
          <p:cNvPr id="9" name="TextBox 8">
            <a:extLst>
              <a:ext uri="{FF2B5EF4-FFF2-40B4-BE49-F238E27FC236}">
                <a16:creationId xmlns:a16="http://schemas.microsoft.com/office/drawing/2014/main" id="{93135D46-B681-CD9A-261C-84894BED58FF}"/>
              </a:ext>
            </a:extLst>
          </p:cNvPr>
          <p:cNvSpPr txBox="1"/>
          <p:nvPr/>
        </p:nvSpPr>
        <p:spPr>
          <a:xfrm>
            <a:off x="2812919" y="1670347"/>
            <a:ext cx="1505160" cy="369332"/>
          </a:xfrm>
          <a:prstGeom prst="rect">
            <a:avLst/>
          </a:prstGeom>
          <a:noFill/>
        </p:spPr>
        <p:txBody>
          <a:bodyPr wrap="square" rtlCol="0">
            <a:spAutoFit/>
          </a:bodyPr>
          <a:lstStyle/>
          <a:p>
            <a:r>
              <a:rPr lang="en-US" dirty="0"/>
              <a:t>&lt;- Sonoma</a:t>
            </a:r>
          </a:p>
        </p:txBody>
      </p:sp>
      <p:sp>
        <p:nvSpPr>
          <p:cNvPr id="10" name="TextBox 9">
            <a:extLst>
              <a:ext uri="{FF2B5EF4-FFF2-40B4-BE49-F238E27FC236}">
                <a16:creationId xmlns:a16="http://schemas.microsoft.com/office/drawing/2014/main" id="{3FFEE95F-AC3F-0395-516B-F4317AD64CEB}"/>
              </a:ext>
            </a:extLst>
          </p:cNvPr>
          <p:cNvSpPr txBox="1"/>
          <p:nvPr/>
        </p:nvSpPr>
        <p:spPr>
          <a:xfrm>
            <a:off x="1098314" y="5212773"/>
            <a:ext cx="1714605" cy="369332"/>
          </a:xfrm>
          <a:prstGeom prst="rect">
            <a:avLst/>
          </a:prstGeom>
          <a:noFill/>
        </p:spPr>
        <p:txBody>
          <a:bodyPr wrap="square" rtlCol="0">
            <a:spAutoFit/>
          </a:bodyPr>
          <a:lstStyle/>
          <a:p>
            <a:r>
              <a:rPr lang="en-US" dirty="0"/>
              <a:t>Mendocino -&gt;</a:t>
            </a:r>
          </a:p>
        </p:txBody>
      </p:sp>
      <p:pic>
        <p:nvPicPr>
          <p:cNvPr id="12" name="Picture 11">
            <a:extLst>
              <a:ext uri="{FF2B5EF4-FFF2-40B4-BE49-F238E27FC236}">
                <a16:creationId xmlns:a16="http://schemas.microsoft.com/office/drawing/2014/main" id="{CD6542F2-9EEE-30D8-F1F2-4974E62547EB}"/>
              </a:ext>
            </a:extLst>
          </p:cNvPr>
          <p:cNvPicPr>
            <a:picLocks noChangeAspect="1"/>
          </p:cNvPicPr>
          <p:nvPr/>
        </p:nvPicPr>
        <p:blipFill>
          <a:blip r:embed="rId4"/>
          <a:stretch>
            <a:fillRect/>
          </a:stretch>
        </p:blipFill>
        <p:spPr>
          <a:xfrm>
            <a:off x="5281940" y="1298864"/>
            <a:ext cx="6135215" cy="5247223"/>
          </a:xfrm>
          <a:prstGeom prst="rect">
            <a:avLst/>
          </a:prstGeom>
          <a:effectLst>
            <a:outerShdw blurRad="63500" sx="102000" sy="102000" algn="ctr" rotWithShape="0">
              <a:prstClr val="black">
                <a:alpha val="40000"/>
              </a:prstClr>
            </a:outerShdw>
          </a:effectLst>
        </p:spPr>
      </p:pic>
      <p:sp>
        <p:nvSpPr>
          <p:cNvPr id="13" name="TextBox 12">
            <a:extLst>
              <a:ext uri="{FF2B5EF4-FFF2-40B4-BE49-F238E27FC236}">
                <a16:creationId xmlns:a16="http://schemas.microsoft.com/office/drawing/2014/main" id="{15C68CDE-568C-F676-8FCB-2DB5C41C3A51}"/>
              </a:ext>
            </a:extLst>
          </p:cNvPr>
          <p:cNvSpPr txBox="1"/>
          <p:nvPr/>
        </p:nvSpPr>
        <p:spPr>
          <a:xfrm>
            <a:off x="7151142" y="854518"/>
            <a:ext cx="2396809" cy="369332"/>
          </a:xfrm>
          <a:prstGeom prst="rect">
            <a:avLst/>
          </a:prstGeom>
          <a:noFill/>
        </p:spPr>
        <p:txBody>
          <a:bodyPr wrap="square" rtlCol="0">
            <a:spAutoFit/>
          </a:bodyPr>
          <a:lstStyle/>
          <a:p>
            <a:r>
              <a:rPr lang="en-US" dirty="0"/>
              <a:t>January 27 Forecast</a:t>
            </a:r>
          </a:p>
        </p:txBody>
      </p:sp>
      <p:sp>
        <p:nvSpPr>
          <p:cNvPr id="2" name="Title 1">
            <a:extLst>
              <a:ext uri="{FF2B5EF4-FFF2-40B4-BE49-F238E27FC236}">
                <a16:creationId xmlns:a16="http://schemas.microsoft.com/office/drawing/2014/main" id="{7C7F47C1-F73C-5484-38DC-4B127F24F2B6}"/>
              </a:ext>
            </a:extLst>
          </p:cNvPr>
          <p:cNvSpPr>
            <a:spLocks noGrp="1"/>
          </p:cNvSpPr>
          <p:nvPr>
            <p:ph type="title"/>
          </p:nvPr>
        </p:nvSpPr>
        <p:spPr>
          <a:xfrm>
            <a:off x="954860" y="128981"/>
            <a:ext cx="9404876" cy="785419"/>
          </a:xfrm>
        </p:spPr>
        <p:txBody>
          <a:bodyPr/>
          <a:lstStyle/>
          <a:p>
            <a:r>
              <a:rPr lang="en-US" sz="2400" dirty="0"/>
              <a:t>Case 1: widely varying ensemble forecast ranges</a:t>
            </a:r>
          </a:p>
        </p:txBody>
      </p:sp>
      <p:cxnSp>
        <p:nvCxnSpPr>
          <p:cNvPr id="5" name="Straight Connector 4">
            <a:extLst>
              <a:ext uri="{FF2B5EF4-FFF2-40B4-BE49-F238E27FC236}">
                <a16:creationId xmlns:a16="http://schemas.microsoft.com/office/drawing/2014/main" id="{12F56FC2-A3D9-AF1B-8F32-0570E673C522}"/>
              </a:ext>
            </a:extLst>
          </p:cNvPr>
          <p:cNvCxnSpPr>
            <a:cxnSpLocks/>
          </p:cNvCxnSpPr>
          <p:nvPr/>
        </p:nvCxnSpPr>
        <p:spPr>
          <a:xfrm>
            <a:off x="1714500" y="1080840"/>
            <a:ext cx="0" cy="2857315"/>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15" name="Straight Connector 14">
            <a:extLst>
              <a:ext uri="{FF2B5EF4-FFF2-40B4-BE49-F238E27FC236}">
                <a16:creationId xmlns:a16="http://schemas.microsoft.com/office/drawing/2014/main" id="{65F33D0A-0FCA-637A-ACF2-A50460B170A9}"/>
              </a:ext>
            </a:extLst>
          </p:cNvPr>
          <p:cNvCxnSpPr>
            <a:cxnSpLocks/>
          </p:cNvCxnSpPr>
          <p:nvPr/>
        </p:nvCxnSpPr>
        <p:spPr>
          <a:xfrm>
            <a:off x="3456709" y="2992766"/>
            <a:ext cx="0" cy="3272952"/>
          </a:xfrm>
          <a:prstGeom prst="line">
            <a:avLst/>
          </a:prstGeom>
          <a:ln w="28575"/>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41562533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5C68CDE-568C-F676-8FCB-2DB5C41C3A51}"/>
              </a:ext>
            </a:extLst>
          </p:cNvPr>
          <p:cNvSpPr txBox="1"/>
          <p:nvPr/>
        </p:nvSpPr>
        <p:spPr>
          <a:xfrm>
            <a:off x="7218536" y="812954"/>
            <a:ext cx="2396809" cy="369332"/>
          </a:xfrm>
          <a:prstGeom prst="rect">
            <a:avLst/>
          </a:prstGeom>
          <a:noFill/>
        </p:spPr>
        <p:txBody>
          <a:bodyPr wrap="square" rtlCol="0">
            <a:spAutoFit/>
          </a:bodyPr>
          <a:lstStyle/>
          <a:p>
            <a:r>
              <a:rPr lang="en-US" dirty="0"/>
              <a:t>January 29 Forecast</a:t>
            </a:r>
          </a:p>
        </p:txBody>
      </p:sp>
      <p:pic>
        <p:nvPicPr>
          <p:cNvPr id="3" name="Picture 2">
            <a:extLst>
              <a:ext uri="{FF2B5EF4-FFF2-40B4-BE49-F238E27FC236}">
                <a16:creationId xmlns:a16="http://schemas.microsoft.com/office/drawing/2014/main" id="{3F69CB2A-6B09-0CEA-0E21-53F4D303D405}"/>
              </a:ext>
            </a:extLst>
          </p:cNvPr>
          <p:cNvPicPr>
            <a:picLocks noChangeAspect="1"/>
          </p:cNvPicPr>
          <p:nvPr/>
        </p:nvPicPr>
        <p:blipFill>
          <a:blip r:embed="rId2"/>
          <a:stretch>
            <a:fillRect/>
          </a:stretch>
        </p:blipFill>
        <p:spPr>
          <a:xfrm>
            <a:off x="5112344" y="1238012"/>
            <a:ext cx="6172181" cy="5308075"/>
          </a:xfrm>
          <a:prstGeom prst="rect">
            <a:avLst/>
          </a:prstGeom>
          <a:effectLst>
            <a:outerShdw blurRad="63500" sx="102000" sy="102000" algn="ctr" rotWithShape="0">
              <a:prstClr val="black">
                <a:alpha val="40000"/>
              </a:prstClr>
            </a:outerShdw>
          </a:effectLst>
        </p:spPr>
      </p:pic>
      <p:pic>
        <p:nvPicPr>
          <p:cNvPr id="2" name="Picture 1">
            <a:extLst>
              <a:ext uri="{FF2B5EF4-FFF2-40B4-BE49-F238E27FC236}">
                <a16:creationId xmlns:a16="http://schemas.microsoft.com/office/drawing/2014/main" id="{D143A444-67F2-1E66-0ACB-4F648D8F7BDD}"/>
              </a:ext>
            </a:extLst>
          </p:cNvPr>
          <p:cNvPicPr>
            <a:picLocks noChangeAspect="1"/>
          </p:cNvPicPr>
          <p:nvPr/>
        </p:nvPicPr>
        <p:blipFill>
          <a:blip r:embed="rId3"/>
          <a:stretch>
            <a:fillRect/>
          </a:stretch>
        </p:blipFill>
        <p:spPr>
          <a:xfrm>
            <a:off x="1098314" y="1080840"/>
            <a:ext cx="1524213" cy="3191320"/>
          </a:xfrm>
          <a:prstGeom prst="rect">
            <a:avLst/>
          </a:prstGeom>
          <a:effectLst>
            <a:outerShdw blurRad="63500" sx="102000" sy="102000" algn="ctr" rotWithShape="0">
              <a:prstClr val="black">
                <a:alpha val="40000"/>
              </a:prstClr>
            </a:outerShdw>
          </a:effectLst>
        </p:spPr>
      </p:pic>
      <p:pic>
        <p:nvPicPr>
          <p:cNvPr id="5" name="Picture 4">
            <a:extLst>
              <a:ext uri="{FF2B5EF4-FFF2-40B4-BE49-F238E27FC236}">
                <a16:creationId xmlns:a16="http://schemas.microsoft.com/office/drawing/2014/main" id="{9929019B-3AF7-D7B2-324B-3720F60A7E20}"/>
              </a:ext>
            </a:extLst>
          </p:cNvPr>
          <p:cNvPicPr>
            <a:picLocks noChangeAspect="1"/>
          </p:cNvPicPr>
          <p:nvPr/>
        </p:nvPicPr>
        <p:blipFill>
          <a:blip r:embed="rId4"/>
          <a:stretch>
            <a:fillRect/>
          </a:stretch>
        </p:blipFill>
        <p:spPr>
          <a:xfrm>
            <a:off x="2871345" y="2992766"/>
            <a:ext cx="1505160" cy="3553321"/>
          </a:xfrm>
          <a:prstGeom prst="rect">
            <a:avLst/>
          </a:prstGeom>
          <a:effectLst>
            <a:outerShdw blurRad="63500" sx="102000" sy="102000" algn="ctr" rotWithShape="0">
              <a:prstClr val="black">
                <a:alpha val="40000"/>
              </a:prstClr>
            </a:outerShdw>
          </a:effectLst>
        </p:spPr>
      </p:pic>
      <p:sp>
        <p:nvSpPr>
          <p:cNvPr id="6" name="TextBox 5">
            <a:extLst>
              <a:ext uri="{FF2B5EF4-FFF2-40B4-BE49-F238E27FC236}">
                <a16:creationId xmlns:a16="http://schemas.microsoft.com/office/drawing/2014/main" id="{D71833E8-F90C-D59E-A599-0D5025B0AB3B}"/>
              </a:ext>
            </a:extLst>
          </p:cNvPr>
          <p:cNvSpPr txBox="1"/>
          <p:nvPr/>
        </p:nvSpPr>
        <p:spPr>
          <a:xfrm>
            <a:off x="2812919" y="1670347"/>
            <a:ext cx="1505160" cy="369332"/>
          </a:xfrm>
          <a:prstGeom prst="rect">
            <a:avLst/>
          </a:prstGeom>
          <a:noFill/>
        </p:spPr>
        <p:txBody>
          <a:bodyPr wrap="square" rtlCol="0">
            <a:spAutoFit/>
          </a:bodyPr>
          <a:lstStyle/>
          <a:p>
            <a:r>
              <a:rPr lang="en-US" dirty="0"/>
              <a:t>&lt;- Sonoma</a:t>
            </a:r>
          </a:p>
        </p:txBody>
      </p:sp>
      <p:sp>
        <p:nvSpPr>
          <p:cNvPr id="7" name="TextBox 6">
            <a:extLst>
              <a:ext uri="{FF2B5EF4-FFF2-40B4-BE49-F238E27FC236}">
                <a16:creationId xmlns:a16="http://schemas.microsoft.com/office/drawing/2014/main" id="{CB515989-AF33-0FEB-E7BC-D48C695CCEA9}"/>
              </a:ext>
            </a:extLst>
          </p:cNvPr>
          <p:cNvSpPr txBox="1"/>
          <p:nvPr/>
        </p:nvSpPr>
        <p:spPr>
          <a:xfrm>
            <a:off x="1098314" y="5212773"/>
            <a:ext cx="1714605" cy="369332"/>
          </a:xfrm>
          <a:prstGeom prst="rect">
            <a:avLst/>
          </a:prstGeom>
          <a:noFill/>
        </p:spPr>
        <p:txBody>
          <a:bodyPr wrap="square" rtlCol="0">
            <a:spAutoFit/>
          </a:bodyPr>
          <a:lstStyle/>
          <a:p>
            <a:r>
              <a:rPr lang="en-US" dirty="0"/>
              <a:t>Mendocino -&gt;</a:t>
            </a:r>
          </a:p>
        </p:txBody>
      </p:sp>
      <p:cxnSp>
        <p:nvCxnSpPr>
          <p:cNvPr id="12" name="Straight Connector 11">
            <a:extLst>
              <a:ext uri="{FF2B5EF4-FFF2-40B4-BE49-F238E27FC236}">
                <a16:creationId xmlns:a16="http://schemas.microsoft.com/office/drawing/2014/main" id="{3B4CE6A1-9885-A1A5-A083-332ED94B5AC7}"/>
              </a:ext>
            </a:extLst>
          </p:cNvPr>
          <p:cNvCxnSpPr>
            <a:cxnSpLocks/>
          </p:cNvCxnSpPr>
          <p:nvPr/>
        </p:nvCxnSpPr>
        <p:spPr>
          <a:xfrm>
            <a:off x="1797627" y="1080840"/>
            <a:ext cx="0" cy="2857315"/>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14" name="Straight Connector 13">
            <a:extLst>
              <a:ext uri="{FF2B5EF4-FFF2-40B4-BE49-F238E27FC236}">
                <a16:creationId xmlns:a16="http://schemas.microsoft.com/office/drawing/2014/main" id="{0FCD011E-A40C-FD74-B6AA-98CB7A0165E2}"/>
              </a:ext>
            </a:extLst>
          </p:cNvPr>
          <p:cNvCxnSpPr>
            <a:cxnSpLocks/>
          </p:cNvCxnSpPr>
          <p:nvPr/>
        </p:nvCxnSpPr>
        <p:spPr>
          <a:xfrm>
            <a:off x="3571009" y="2992766"/>
            <a:ext cx="0" cy="3272952"/>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18" name="Title 1">
            <a:extLst>
              <a:ext uri="{FF2B5EF4-FFF2-40B4-BE49-F238E27FC236}">
                <a16:creationId xmlns:a16="http://schemas.microsoft.com/office/drawing/2014/main" id="{EBE74DAD-60D0-3E5C-F8AF-7D69C1769902}"/>
              </a:ext>
            </a:extLst>
          </p:cNvPr>
          <p:cNvSpPr>
            <a:spLocks noGrp="1"/>
          </p:cNvSpPr>
          <p:nvPr>
            <p:ph type="title"/>
          </p:nvPr>
        </p:nvSpPr>
        <p:spPr>
          <a:xfrm>
            <a:off x="954860" y="128981"/>
            <a:ext cx="9404876" cy="785419"/>
          </a:xfrm>
        </p:spPr>
        <p:txBody>
          <a:bodyPr/>
          <a:lstStyle/>
          <a:p>
            <a:r>
              <a:rPr lang="en-US" sz="2400" dirty="0"/>
              <a:t>Case 1: widely varying ensemble forecast ranges</a:t>
            </a:r>
          </a:p>
        </p:txBody>
      </p:sp>
    </p:spTree>
    <p:extLst>
      <p:ext uri="{BB962C8B-B14F-4D97-AF65-F5344CB8AC3E}">
        <p14:creationId xmlns:p14="http://schemas.microsoft.com/office/powerpoint/2010/main" val="2428183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5C68CDE-568C-F676-8FCB-2DB5C41C3A51}"/>
              </a:ext>
            </a:extLst>
          </p:cNvPr>
          <p:cNvSpPr txBox="1"/>
          <p:nvPr/>
        </p:nvSpPr>
        <p:spPr>
          <a:xfrm>
            <a:off x="7314215" y="738375"/>
            <a:ext cx="2396809" cy="369332"/>
          </a:xfrm>
          <a:prstGeom prst="rect">
            <a:avLst/>
          </a:prstGeom>
          <a:noFill/>
        </p:spPr>
        <p:txBody>
          <a:bodyPr wrap="square" rtlCol="0">
            <a:spAutoFit/>
          </a:bodyPr>
          <a:lstStyle/>
          <a:p>
            <a:r>
              <a:rPr lang="en-US" dirty="0"/>
              <a:t>January 30 Forecast</a:t>
            </a:r>
          </a:p>
        </p:txBody>
      </p:sp>
      <p:pic>
        <p:nvPicPr>
          <p:cNvPr id="5" name="Picture 4">
            <a:extLst>
              <a:ext uri="{FF2B5EF4-FFF2-40B4-BE49-F238E27FC236}">
                <a16:creationId xmlns:a16="http://schemas.microsoft.com/office/drawing/2014/main" id="{996ED564-8FF7-82A8-957D-6D0EC2665A6F}"/>
              </a:ext>
            </a:extLst>
          </p:cNvPr>
          <p:cNvPicPr>
            <a:picLocks noChangeAspect="1"/>
          </p:cNvPicPr>
          <p:nvPr/>
        </p:nvPicPr>
        <p:blipFill>
          <a:blip r:embed="rId2"/>
          <a:stretch>
            <a:fillRect/>
          </a:stretch>
        </p:blipFill>
        <p:spPr>
          <a:xfrm>
            <a:off x="5107065" y="1180459"/>
            <a:ext cx="6319581" cy="5438364"/>
          </a:xfrm>
          <a:prstGeom prst="rect">
            <a:avLst/>
          </a:prstGeom>
          <a:effectLst>
            <a:outerShdw blurRad="63500" sx="102000" sy="102000" algn="ctr" rotWithShape="0">
              <a:prstClr val="black">
                <a:alpha val="40000"/>
              </a:prstClr>
            </a:outerShdw>
          </a:effectLst>
        </p:spPr>
      </p:pic>
      <p:pic>
        <p:nvPicPr>
          <p:cNvPr id="2" name="Picture 1">
            <a:extLst>
              <a:ext uri="{FF2B5EF4-FFF2-40B4-BE49-F238E27FC236}">
                <a16:creationId xmlns:a16="http://schemas.microsoft.com/office/drawing/2014/main" id="{230334C1-8F18-111A-23C4-E299782221AB}"/>
              </a:ext>
            </a:extLst>
          </p:cNvPr>
          <p:cNvPicPr>
            <a:picLocks noChangeAspect="1"/>
          </p:cNvPicPr>
          <p:nvPr/>
        </p:nvPicPr>
        <p:blipFill>
          <a:blip r:embed="rId3"/>
          <a:stretch>
            <a:fillRect/>
          </a:stretch>
        </p:blipFill>
        <p:spPr>
          <a:xfrm>
            <a:off x="1098314" y="1080840"/>
            <a:ext cx="1524213" cy="3191320"/>
          </a:xfrm>
          <a:prstGeom prst="rect">
            <a:avLst/>
          </a:prstGeom>
          <a:effectLst>
            <a:outerShdw blurRad="63500" sx="102000" sy="102000" algn="ctr" rotWithShape="0">
              <a:prstClr val="black">
                <a:alpha val="40000"/>
              </a:prstClr>
            </a:outerShdw>
          </a:effectLst>
        </p:spPr>
      </p:pic>
      <p:pic>
        <p:nvPicPr>
          <p:cNvPr id="3" name="Picture 2">
            <a:extLst>
              <a:ext uri="{FF2B5EF4-FFF2-40B4-BE49-F238E27FC236}">
                <a16:creationId xmlns:a16="http://schemas.microsoft.com/office/drawing/2014/main" id="{CA86BC0F-C735-1618-6754-FD5BD1A720DE}"/>
              </a:ext>
            </a:extLst>
          </p:cNvPr>
          <p:cNvPicPr>
            <a:picLocks noChangeAspect="1"/>
          </p:cNvPicPr>
          <p:nvPr/>
        </p:nvPicPr>
        <p:blipFill>
          <a:blip r:embed="rId4"/>
          <a:stretch>
            <a:fillRect/>
          </a:stretch>
        </p:blipFill>
        <p:spPr>
          <a:xfrm>
            <a:off x="2871345" y="2992766"/>
            <a:ext cx="1505160" cy="3553321"/>
          </a:xfrm>
          <a:prstGeom prst="rect">
            <a:avLst/>
          </a:prstGeom>
          <a:effectLst>
            <a:outerShdw blurRad="63500" sx="102000" sy="102000" algn="ctr" rotWithShape="0">
              <a:prstClr val="black">
                <a:alpha val="40000"/>
              </a:prstClr>
            </a:outerShdw>
          </a:effectLst>
        </p:spPr>
      </p:pic>
      <p:sp>
        <p:nvSpPr>
          <p:cNvPr id="6" name="TextBox 5">
            <a:extLst>
              <a:ext uri="{FF2B5EF4-FFF2-40B4-BE49-F238E27FC236}">
                <a16:creationId xmlns:a16="http://schemas.microsoft.com/office/drawing/2014/main" id="{5564D611-0A45-2E2E-8A45-C3233CE8798E}"/>
              </a:ext>
            </a:extLst>
          </p:cNvPr>
          <p:cNvSpPr txBox="1"/>
          <p:nvPr/>
        </p:nvSpPr>
        <p:spPr>
          <a:xfrm>
            <a:off x="2812919" y="1670347"/>
            <a:ext cx="1505160" cy="369332"/>
          </a:xfrm>
          <a:prstGeom prst="rect">
            <a:avLst/>
          </a:prstGeom>
          <a:noFill/>
        </p:spPr>
        <p:txBody>
          <a:bodyPr wrap="square" rtlCol="0">
            <a:spAutoFit/>
          </a:bodyPr>
          <a:lstStyle/>
          <a:p>
            <a:r>
              <a:rPr lang="en-US" dirty="0"/>
              <a:t>&lt;- Sonoma</a:t>
            </a:r>
          </a:p>
        </p:txBody>
      </p:sp>
      <p:sp>
        <p:nvSpPr>
          <p:cNvPr id="7" name="TextBox 6">
            <a:extLst>
              <a:ext uri="{FF2B5EF4-FFF2-40B4-BE49-F238E27FC236}">
                <a16:creationId xmlns:a16="http://schemas.microsoft.com/office/drawing/2014/main" id="{BA306AED-584E-DFC8-6F50-C0F1B0AC4691}"/>
              </a:ext>
            </a:extLst>
          </p:cNvPr>
          <p:cNvSpPr txBox="1"/>
          <p:nvPr/>
        </p:nvSpPr>
        <p:spPr>
          <a:xfrm>
            <a:off x="1098314" y="5212773"/>
            <a:ext cx="1714605" cy="369332"/>
          </a:xfrm>
          <a:prstGeom prst="rect">
            <a:avLst/>
          </a:prstGeom>
          <a:noFill/>
        </p:spPr>
        <p:txBody>
          <a:bodyPr wrap="square" rtlCol="0">
            <a:spAutoFit/>
          </a:bodyPr>
          <a:lstStyle/>
          <a:p>
            <a:r>
              <a:rPr lang="en-US" dirty="0"/>
              <a:t>Mendocino -&gt;</a:t>
            </a:r>
          </a:p>
        </p:txBody>
      </p:sp>
      <p:cxnSp>
        <p:nvCxnSpPr>
          <p:cNvPr id="14" name="Straight Connector 13">
            <a:extLst>
              <a:ext uri="{FF2B5EF4-FFF2-40B4-BE49-F238E27FC236}">
                <a16:creationId xmlns:a16="http://schemas.microsoft.com/office/drawing/2014/main" id="{AA15CC7F-BD32-456F-1FAE-C2703D64B5CF}"/>
              </a:ext>
            </a:extLst>
          </p:cNvPr>
          <p:cNvCxnSpPr>
            <a:cxnSpLocks/>
          </p:cNvCxnSpPr>
          <p:nvPr/>
        </p:nvCxnSpPr>
        <p:spPr>
          <a:xfrm>
            <a:off x="3623925" y="3005466"/>
            <a:ext cx="0" cy="3272952"/>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15" name="Straight Connector 14">
            <a:extLst>
              <a:ext uri="{FF2B5EF4-FFF2-40B4-BE49-F238E27FC236}">
                <a16:creationId xmlns:a16="http://schemas.microsoft.com/office/drawing/2014/main" id="{0599B1CE-5FC4-320D-FFC5-5AF4A9475C49}"/>
              </a:ext>
            </a:extLst>
          </p:cNvPr>
          <p:cNvCxnSpPr>
            <a:cxnSpLocks/>
          </p:cNvCxnSpPr>
          <p:nvPr/>
        </p:nvCxnSpPr>
        <p:spPr>
          <a:xfrm>
            <a:off x="1831363" y="1088314"/>
            <a:ext cx="0" cy="2892559"/>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19" name="Title 1">
            <a:extLst>
              <a:ext uri="{FF2B5EF4-FFF2-40B4-BE49-F238E27FC236}">
                <a16:creationId xmlns:a16="http://schemas.microsoft.com/office/drawing/2014/main" id="{E383DD72-7171-2B54-A0BD-C8E0FA1EB99D}"/>
              </a:ext>
            </a:extLst>
          </p:cNvPr>
          <p:cNvSpPr>
            <a:spLocks noGrp="1"/>
          </p:cNvSpPr>
          <p:nvPr>
            <p:ph type="title"/>
          </p:nvPr>
        </p:nvSpPr>
        <p:spPr>
          <a:xfrm>
            <a:off x="954860" y="128981"/>
            <a:ext cx="9404876" cy="785419"/>
          </a:xfrm>
        </p:spPr>
        <p:txBody>
          <a:bodyPr/>
          <a:lstStyle/>
          <a:p>
            <a:r>
              <a:rPr lang="en-US" sz="2400" dirty="0"/>
              <a:t>Case 1: widely varying ensemble forecast ranges</a:t>
            </a:r>
          </a:p>
        </p:txBody>
      </p:sp>
    </p:spTree>
    <p:extLst>
      <p:ext uri="{BB962C8B-B14F-4D97-AF65-F5344CB8AC3E}">
        <p14:creationId xmlns:p14="http://schemas.microsoft.com/office/powerpoint/2010/main" val="35261025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5C68CDE-568C-F676-8FCB-2DB5C41C3A51}"/>
              </a:ext>
            </a:extLst>
          </p:cNvPr>
          <p:cNvSpPr txBox="1"/>
          <p:nvPr/>
        </p:nvSpPr>
        <p:spPr>
          <a:xfrm>
            <a:off x="2482099" y="1512970"/>
            <a:ext cx="2469748" cy="369332"/>
          </a:xfrm>
          <a:prstGeom prst="rect">
            <a:avLst/>
          </a:prstGeom>
          <a:noFill/>
        </p:spPr>
        <p:txBody>
          <a:bodyPr wrap="square" rtlCol="0">
            <a:spAutoFit/>
          </a:bodyPr>
          <a:lstStyle/>
          <a:p>
            <a:r>
              <a:rPr lang="en-US" dirty="0"/>
              <a:t>January 27</a:t>
            </a:r>
          </a:p>
        </p:txBody>
      </p:sp>
      <p:pic>
        <p:nvPicPr>
          <p:cNvPr id="3" name="Picture 2">
            <a:extLst>
              <a:ext uri="{FF2B5EF4-FFF2-40B4-BE49-F238E27FC236}">
                <a16:creationId xmlns:a16="http://schemas.microsoft.com/office/drawing/2014/main" id="{5F77C990-76F0-A75F-E8D5-3A85AFB4891B}"/>
              </a:ext>
            </a:extLst>
          </p:cNvPr>
          <p:cNvPicPr>
            <a:picLocks noChangeAspect="1"/>
          </p:cNvPicPr>
          <p:nvPr/>
        </p:nvPicPr>
        <p:blipFill>
          <a:blip r:embed="rId2"/>
          <a:stretch>
            <a:fillRect/>
          </a:stretch>
        </p:blipFill>
        <p:spPr>
          <a:xfrm>
            <a:off x="383104" y="1937659"/>
            <a:ext cx="5481986" cy="4728398"/>
          </a:xfrm>
          <a:prstGeom prst="rect">
            <a:avLst/>
          </a:prstGeom>
          <a:effectLst>
            <a:outerShdw blurRad="63500" sx="102000" sy="102000" algn="ctr" rotWithShape="0">
              <a:prstClr val="black">
                <a:alpha val="40000"/>
              </a:prstClr>
            </a:outerShdw>
          </a:effectLst>
        </p:spPr>
      </p:pic>
      <p:pic>
        <p:nvPicPr>
          <p:cNvPr id="7" name="Picture 6">
            <a:extLst>
              <a:ext uri="{FF2B5EF4-FFF2-40B4-BE49-F238E27FC236}">
                <a16:creationId xmlns:a16="http://schemas.microsoft.com/office/drawing/2014/main" id="{A814CDD8-1C98-C3A8-498A-1D34ECED0340}"/>
              </a:ext>
            </a:extLst>
          </p:cNvPr>
          <p:cNvPicPr>
            <a:picLocks noChangeAspect="1"/>
          </p:cNvPicPr>
          <p:nvPr/>
        </p:nvPicPr>
        <p:blipFill>
          <a:blip r:embed="rId3"/>
          <a:stretch>
            <a:fillRect/>
          </a:stretch>
        </p:blipFill>
        <p:spPr>
          <a:xfrm>
            <a:off x="6268034" y="1937659"/>
            <a:ext cx="5540862" cy="4728398"/>
          </a:xfrm>
          <a:prstGeom prst="rect">
            <a:avLst/>
          </a:prstGeom>
          <a:effectLst>
            <a:outerShdw blurRad="63500" sx="102000" sy="102000" algn="ctr" rotWithShape="0">
              <a:prstClr val="black">
                <a:alpha val="40000"/>
              </a:prstClr>
            </a:outerShdw>
          </a:effectLst>
        </p:spPr>
      </p:pic>
      <p:sp>
        <p:nvSpPr>
          <p:cNvPr id="11" name="TextBox 10">
            <a:extLst>
              <a:ext uri="{FF2B5EF4-FFF2-40B4-BE49-F238E27FC236}">
                <a16:creationId xmlns:a16="http://schemas.microsoft.com/office/drawing/2014/main" id="{501EF302-CA84-A9BE-21A0-D73C466BDB77}"/>
              </a:ext>
            </a:extLst>
          </p:cNvPr>
          <p:cNvSpPr txBox="1"/>
          <p:nvPr/>
        </p:nvSpPr>
        <p:spPr>
          <a:xfrm>
            <a:off x="8475028" y="1512970"/>
            <a:ext cx="2469748" cy="369332"/>
          </a:xfrm>
          <a:prstGeom prst="rect">
            <a:avLst/>
          </a:prstGeom>
          <a:noFill/>
        </p:spPr>
        <p:txBody>
          <a:bodyPr wrap="square" rtlCol="0">
            <a:spAutoFit/>
          </a:bodyPr>
          <a:lstStyle/>
          <a:p>
            <a:r>
              <a:rPr lang="en-US" dirty="0"/>
              <a:t>January 31</a:t>
            </a:r>
          </a:p>
        </p:txBody>
      </p:sp>
      <p:sp>
        <p:nvSpPr>
          <p:cNvPr id="12" name="TextBox 11">
            <a:extLst>
              <a:ext uri="{FF2B5EF4-FFF2-40B4-BE49-F238E27FC236}">
                <a16:creationId xmlns:a16="http://schemas.microsoft.com/office/drawing/2014/main" id="{4600164A-4BD9-6547-BA90-297050E5B761}"/>
              </a:ext>
            </a:extLst>
          </p:cNvPr>
          <p:cNvSpPr txBox="1"/>
          <p:nvPr/>
        </p:nvSpPr>
        <p:spPr>
          <a:xfrm>
            <a:off x="4677153" y="1056697"/>
            <a:ext cx="3008429" cy="369332"/>
          </a:xfrm>
          <a:prstGeom prst="rect">
            <a:avLst/>
          </a:prstGeom>
          <a:noFill/>
        </p:spPr>
        <p:txBody>
          <a:bodyPr wrap="square" rtlCol="0">
            <a:spAutoFit/>
          </a:bodyPr>
          <a:lstStyle/>
          <a:p>
            <a:r>
              <a:rPr lang="en-US" dirty="0"/>
              <a:t>Forecasted vs Observed</a:t>
            </a:r>
          </a:p>
        </p:txBody>
      </p:sp>
      <p:sp>
        <p:nvSpPr>
          <p:cNvPr id="4" name="Title 1">
            <a:extLst>
              <a:ext uri="{FF2B5EF4-FFF2-40B4-BE49-F238E27FC236}">
                <a16:creationId xmlns:a16="http://schemas.microsoft.com/office/drawing/2014/main" id="{FF74534D-6EF1-CCDA-CC4B-491DE59CE385}"/>
              </a:ext>
            </a:extLst>
          </p:cNvPr>
          <p:cNvSpPr>
            <a:spLocks noGrp="1"/>
          </p:cNvSpPr>
          <p:nvPr>
            <p:ph type="title"/>
          </p:nvPr>
        </p:nvSpPr>
        <p:spPr>
          <a:xfrm>
            <a:off x="954860" y="128981"/>
            <a:ext cx="9404876" cy="785419"/>
          </a:xfrm>
        </p:spPr>
        <p:txBody>
          <a:bodyPr/>
          <a:lstStyle/>
          <a:p>
            <a:r>
              <a:rPr lang="en-US" sz="2400" dirty="0"/>
              <a:t>Case 1: widely varying ensemble forecast ranges</a:t>
            </a:r>
          </a:p>
        </p:txBody>
      </p:sp>
    </p:spTree>
    <p:extLst>
      <p:ext uri="{BB962C8B-B14F-4D97-AF65-F5344CB8AC3E}">
        <p14:creationId xmlns:p14="http://schemas.microsoft.com/office/powerpoint/2010/main" val="25961680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5C68CDE-568C-F676-8FCB-2DB5C41C3A51}"/>
              </a:ext>
            </a:extLst>
          </p:cNvPr>
          <p:cNvSpPr txBox="1"/>
          <p:nvPr/>
        </p:nvSpPr>
        <p:spPr>
          <a:xfrm>
            <a:off x="7015964" y="3887361"/>
            <a:ext cx="2998498" cy="369332"/>
          </a:xfrm>
          <a:prstGeom prst="rect">
            <a:avLst/>
          </a:prstGeom>
          <a:noFill/>
        </p:spPr>
        <p:txBody>
          <a:bodyPr wrap="square" rtlCol="0">
            <a:spAutoFit/>
          </a:bodyPr>
          <a:lstStyle/>
          <a:p>
            <a:r>
              <a:rPr lang="en-US" dirty="0"/>
              <a:t>Sonoma Release Schedule</a:t>
            </a:r>
          </a:p>
        </p:txBody>
      </p:sp>
      <p:pic>
        <p:nvPicPr>
          <p:cNvPr id="3" name="Picture 2">
            <a:extLst>
              <a:ext uri="{FF2B5EF4-FFF2-40B4-BE49-F238E27FC236}">
                <a16:creationId xmlns:a16="http://schemas.microsoft.com/office/drawing/2014/main" id="{5D755E6F-8D6F-5BAF-BB02-80CA8C93DD23}"/>
              </a:ext>
            </a:extLst>
          </p:cNvPr>
          <p:cNvPicPr>
            <a:picLocks noChangeAspect="1"/>
          </p:cNvPicPr>
          <p:nvPr/>
        </p:nvPicPr>
        <p:blipFill>
          <a:blip r:embed="rId2"/>
          <a:stretch>
            <a:fillRect/>
          </a:stretch>
        </p:blipFill>
        <p:spPr>
          <a:xfrm>
            <a:off x="5476314" y="1380405"/>
            <a:ext cx="6134956" cy="990738"/>
          </a:xfrm>
          <a:prstGeom prst="rect">
            <a:avLst/>
          </a:prstGeom>
        </p:spPr>
      </p:pic>
      <p:pic>
        <p:nvPicPr>
          <p:cNvPr id="7" name="Picture 6">
            <a:extLst>
              <a:ext uri="{FF2B5EF4-FFF2-40B4-BE49-F238E27FC236}">
                <a16:creationId xmlns:a16="http://schemas.microsoft.com/office/drawing/2014/main" id="{6E847100-963E-7B3F-4073-2B8FC328FFDD}"/>
              </a:ext>
            </a:extLst>
          </p:cNvPr>
          <p:cNvPicPr>
            <a:picLocks noChangeAspect="1"/>
          </p:cNvPicPr>
          <p:nvPr/>
        </p:nvPicPr>
        <p:blipFill>
          <a:blip r:embed="rId3"/>
          <a:stretch>
            <a:fillRect/>
          </a:stretch>
        </p:blipFill>
        <p:spPr>
          <a:xfrm>
            <a:off x="5476314" y="4279184"/>
            <a:ext cx="6077798" cy="2314898"/>
          </a:xfrm>
          <a:prstGeom prst="rect">
            <a:avLst/>
          </a:prstGeom>
        </p:spPr>
      </p:pic>
      <p:sp>
        <p:nvSpPr>
          <p:cNvPr id="11" name="TextBox 10">
            <a:extLst>
              <a:ext uri="{FF2B5EF4-FFF2-40B4-BE49-F238E27FC236}">
                <a16:creationId xmlns:a16="http://schemas.microsoft.com/office/drawing/2014/main" id="{507013CB-93F7-501A-542F-9B9B427B18D4}"/>
              </a:ext>
            </a:extLst>
          </p:cNvPr>
          <p:cNvSpPr txBox="1"/>
          <p:nvPr/>
        </p:nvSpPr>
        <p:spPr>
          <a:xfrm>
            <a:off x="6957355" y="998600"/>
            <a:ext cx="3402381" cy="369332"/>
          </a:xfrm>
          <a:prstGeom prst="rect">
            <a:avLst/>
          </a:prstGeom>
          <a:noFill/>
        </p:spPr>
        <p:txBody>
          <a:bodyPr wrap="square" rtlCol="0">
            <a:spAutoFit/>
          </a:bodyPr>
          <a:lstStyle/>
          <a:p>
            <a:r>
              <a:rPr lang="en-US" dirty="0"/>
              <a:t>Mendocino Release Schedule</a:t>
            </a:r>
          </a:p>
        </p:txBody>
      </p:sp>
      <p:pic>
        <p:nvPicPr>
          <p:cNvPr id="14" name="Picture 13">
            <a:extLst>
              <a:ext uri="{FF2B5EF4-FFF2-40B4-BE49-F238E27FC236}">
                <a16:creationId xmlns:a16="http://schemas.microsoft.com/office/drawing/2014/main" id="{7575C96E-9FF9-D040-1619-E3F0FEB79BFB}"/>
              </a:ext>
            </a:extLst>
          </p:cNvPr>
          <p:cNvPicPr>
            <a:picLocks noChangeAspect="1"/>
          </p:cNvPicPr>
          <p:nvPr/>
        </p:nvPicPr>
        <p:blipFill>
          <a:blip r:embed="rId4"/>
          <a:stretch>
            <a:fillRect/>
          </a:stretch>
        </p:blipFill>
        <p:spPr>
          <a:xfrm>
            <a:off x="5476314" y="2455397"/>
            <a:ext cx="6049219" cy="1286054"/>
          </a:xfrm>
          <a:prstGeom prst="rect">
            <a:avLst/>
          </a:prstGeom>
        </p:spPr>
      </p:pic>
      <p:pic>
        <p:nvPicPr>
          <p:cNvPr id="2" name="Picture 1">
            <a:extLst>
              <a:ext uri="{FF2B5EF4-FFF2-40B4-BE49-F238E27FC236}">
                <a16:creationId xmlns:a16="http://schemas.microsoft.com/office/drawing/2014/main" id="{A661C40D-8181-3D6B-7931-18BB3581E7AA}"/>
              </a:ext>
            </a:extLst>
          </p:cNvPr>
          <p:cNvPicPr>
            <a:picLocks noChangeAspect="1"/>
          </p:cNvPicPr>
          <p:nvPr/>
        </p:nvPicPr>
        <p:blipFill>
          <a:blip r:embed="rId5"/>
          <a:stretch>
            <a:fillRect/>
          </a:stretch>
        </p:blipFill>
        <p:spPr>
          <a:xfrm>
            <a:off x="1098314" y="1080840"/>
            <a:ext cx="1524213" cy="3191320"/>
          </a:xfrm>
          <a:prstGeom prst="rect">
            <a:avLst/>
          </a:prstGeom>
          <a:effectLst>
            <a:outerShdw blurRad="63500" sx="102000" sy="102000" algn="ctr" rotWithShape="0">
              <a:prstClr val="black">
                <a:alpha val="40000"/>
              </a:prstClr>
            </a:outerShdw>
          </a:effectLst>
        </p:spPr>
      </p:pic>
      <p:pic>
        <p:nvPicPr>
          <p:cNvPr id="5" name="Picture 4">
            <a:extLst>
              <a:ext uri="{FF2B5EF4-FFF2-40B4-BE49-F238E27FC236}">
                <a16:creationId xmlns:a16="http://schemas.microsoft.com/office/drawing/2014/main" id="{94FCD1CC-5457-27FB-C21C-DACBE2D83897}"/>
              </a:ext>
            </a:extLst>
          </p:cNvPr>
          <p:cNvPicPr>
            <a:picLocks noChangeAspect="1"/>
          </p:cNvPicPr>
          <p:nvPr/>
        </p:nvPicPr>
        <p:blipFill>
          <a:blip r:embed="rId6"/>
          <a:stretch>
            <a:fillRect/>
          </a:stretch>
        </p:blipFill>
        <p:spPr>
          <a:xfrm>
            <a:off x="2871345" y="2992766"/>
            <a:ext cx="1505160" cy="3553321"/>
          </a:xfrm>
          <a:prstGeom prst="rect">
            <a:avLst/>
          </a:prstGeom>
          <a:effectLst>
            <a:outerShdw blurRad="63500" sx="102000" sy="102000" algn="ctr" rotWithShape="0">
              <a:prstClr val="black">
                <a:alpha val="40000"/>
              </a:prstClr>
            </a:outerShdw>
          </a:effectLst>
        </p:spPr>
      </p:pic>
      <p:sp>
        <p:nvSpPr>
          <p:cNvPr id="6" name="TextBox 5">
            <a:extLst>
              <a:ext uri="{FF2B5EF4-FFF2-40B4-BE49-F238E27FC236}">
                <a16:creationId xmlns:a16="http://schemas.microsoft.com/office/drawing/2014/main" id="{D6FB9594-FDCF-6E1A-3F71-D2E5F3102140}"/>
              </a:ext>
            </a:extLst>
          </p:cNvPr>
          <p:cNvSpPr txBox="1"/>
          <p:nvPr/>
        </p:nvSpPr>
        <p:spPr>
          <a:xfrm>
            <a:off x="2812919" y="1670347"/>
            <a:ext cx="1505160" cy="369332"/>
          </a:xfrm>
          <a:prstGeom prst="rect">
            <a:avLst/>
          </a:prstGeom>
          <a:noFill/>
        </p:spPr>
        <p:txBody>
          <a:bodyPr wrap="square" rtlCol="0">
            <a:spAutoFit/>
          </a:bodyPr>
          <a:lstStyle/>
          <a:p>
            <a:r>
              <a:rPr lang="en-US" dirty="0"/>
              <a:t>&lt;- Sonoma</a:t>
            </a:r>
          </a:p>
        </p:txBody>
      </p:sp>
      <p:sp>
        <p:nvSpPr>
          <p:cNvPr id="12" name="TextBox 11">
            <a:extLst>
              <a:ext uri="{FF2B5EF4-FFF2-40B4-BE49-F238E27FC236}">
                <a16:creationId xmlns:a16="http://schemas.microsoft.com/office/drawing/2014/main" id="{31D48629-64BB-5229-AF1B-AD7AF1F281F2}"/>
              </a:ext>
            </a:extLst>
          </p:cNvPr>
          <p:cNvSpPr txBox="1"/>
          <p:nvPr/>
        </p:nvSpPr>
        <p:spPr>
          <a:xfrm>
            <a:off x="1098314" y="5212773"/>
            <a:ext cx="1714605" cy="369332"/>
          </a:xfrm>
          <a:prstGeom prst="rect">
            <a:avLst/>
          </a:prstGeom>
          <a:noFill/>
        </p:spPr>
        <p:txBody>
          <a:bodyPr wrap="square" rtlCol="0">
            <a:spAutoFit/>
          </a:bodyPr>
          <a:lstStyle/>
          <a:p>
            <a:r>
              <a:rPr lang="en-US" dirty="0"/>
              <a:t>Mendocino -&gt;</a:t>
            </a:r>
          </a:p>
        </p:txBody>
      </p:sp>
      <p:cxnSp>
        <p:nvCxnSpPr>
          <p:cNvPr id="15" name="Straight Connector 14">
            <a:extLst>
              <a:ext uri="{FF2B5EF4-FFF2-40B4-BE49-F238E27FC236}">
                <a16:creationId xmlns:a16="http://schemas.microsoft.com/office/drawing/2014/main" id="{FC5F68DF-45C7-EBFA-2DB1-A6FC1A683CFA}"/>
              </a:ext>
            </a:extLst>
          </p:cNvPr>
          <p:cNvCxnSpPr>
            <a:cxnSpLocks/>
          </p:cNvCxnSpPr>
          <p:nvPr/>
        </p:nvCxnSpPr>
        <p:spPr>
          <a:xfrm>
            <a:off x="3808652" y="2992766"/>
            <a:ext cx="0" cy="3272952"/>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16" name="Straight Connector 15">
            <a:extLst>
              <a:ext uri="{FF2B5EF4-FFF2-40B4-BE49-F238E27FC236}">
                <a16:creationId xmlns:a16="http://schemas.microsoft.com/office/drawing/2014/main" id="{29078DC3-658A-2C28-4A85-C870F2A57664}"/>
              </a:ext>
            </a:extLst>
          </p:cNvPr>
          <p:cNvCxnSpPr>
            <a:cxnSpLocks/>
          </p:cNvCxnSpPr>
          <p:nvPr/>
        </p:nvCxnSpPr>
        <p:spPr>
          <a:xfrm>
            <a:off x="2025327" y="1080840"/>
            <a:ext cx="0" cy="2892559"/>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17" name="Title 1">
            <a:extLst>
              <a:ext uri="{FF2B5EF4-FFF2-40B4-BE49-F238E27FC236}">
                <a16:creationId xmlns:a16="http://schemas.microsoft.com/office/drawing/2014/main" id="{1CCEC67C-8AD1-9418-923F-6034A307A8D6}"/>
              </a:ext>
            </a:extLst>
          </p:cNvPr>
          <p:cNvSpPr>
            <a:spLocks noGrp="1"/>
          </p:cNvSpPr>
          <p:nvPr>
            <p:ph type="title"/>
          </p:nvPr>
        </p:nvSpPr>
        <p:spPr>
          <a:xfrm>
            <a:off x="954860" y="128981"/>
            <a:ext cx="9404876" cy="785419"/>
          </a:xfrm>
        </p:spPr>
        <p:txBody>
          <a:bodyPr/>
          <a:lstStyle/>
          <a:p>
            <a:r>
              <a:rPr lang="en-US" sz="2400" dirty="0"/>
              <a:t>Case 2: flexibility for taking flow measurements</a:t>
            </a:r>
          </a:p>
        </p:txBody>
      </p:sp>
    </p:spTree>
    <p:extLst>
      <p:ext uri="{BB962C8B-B14F-4D97-AF65-F5344CB8AC3E}">
        <p14:creationId xmlns:p14="http://schemas.microsoft.com/office/powerpoint/2010/main" val="1983549748"/>
      </p:ext>
    </p:extLst>
  </p:cSld>
  <p:clrMapOvr>
    <a:masterClrMapping/>
  </p:clrMapOvr>
</p:sld>
</file>

<file path=ppt/theme/theme1.xml><?xml version="1.0" encoding="utf-8"?>
<a:theme xmlns:a="http://schemas.openxmlformats.org/drawingml/2006/main" name="Content Templates">
  <a:themeElements>
    <a:clrScheme name="USACE">
      <a:dk1>
        <a:srgbClr val="000000"/>
      </a:dk1>
      <a:lt1>
        <a:srgbClr val="83847A"/>
      </a:lt1>
      <a:dk2>
        <a:srgbClr val="FFFFFF"/>
      </a:dk2>
      <a:lt2>
        <a:srgbClr val="A3A3A3"/>
      </a:lt2>
      <a:accent1>
        <a:srgbClr val="82786F"/>
      </a:accent1>
      <a:accent2>
        <a:srgbClr val="6E8778"/>
      </a:accent2>
      <a:accent3>
        <a:srgbClr val="705C38"/>
      </a:accent3>
      <a:accent4>
        <a:srgbClr val="3E6682"/>
      </a:accent4>
      <a:accent5>
        <a:srgbClr val="663830"/>
      </a:accent5>
      <a:accent6>
        <a:srgbClr val="DF1F2E"/>
      </a:accent6>
      <a:hlink>
        <a:srgbClr val="3E6682"/>
      </a:hlink>
      <a:folHlink>
        <a:srgbClr val="DF1F2E"/>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2.xml><?xml version="1.0" encoding="utf-8"?>
<a:theme xmlns:a="http://schemas.openxmlformats.org/drawingml/2006/main" name="Chart Color Templates">
  <a:themeElements>
    <a:clrScheme name="USACE Charts">
      <a:dk1>
        <a:srgbClr val="000000"/>
      </a:dk1>
      <a:lt1>
        <a:srgbClr val="FFFFFF"/>
      </a:lt1>
      <a:dk2>
        <a:srgbClr val="3E6682"/>
      </a:dk2>
      <a:lt2>
        <a:srgbClr val="D9D9D9"/>
      </a:lt2>
      <a:accent1>
        <a:srgbClr val="50771B"/>
      </a:accent1>
      <a:accent2>
        <a:srgbClr val="FCAE3B"/>
      </a:accent2>
      <a:accent3>
        <a:srgbClr val="705C38"/>
      </a:accent3>
      <a:accent4>
        <a:srgbClr val="532476"/>
      </a:accent4>
      <a:accent5>
        <a:srgbClr val="DF1F2E"/>
      </a:accent5>
      <a:accent6>
        <a:srgbClr val="82786F"/>
      </a:accent6>
      <a:hlink>
        <a:srgbClr val="3E6682"/>
      </a:hlink>
      <a:folHlink>
        <a:srgbClr val="DF1F2E"/>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7A4F02DA-9F69-4CE8-8688-F5382440A1E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3D0FA3C9C8B840BD4719EDB774EA3E" ma:contentTypeVersion="16" ma:contentTypeDescription="Create a new document." ma:contentTypeScope="" ma:versionID="1f1c26727583353d1f25a3d31e0260fa">
  <xsd:schema xmlns:xsd="http://www.w3.org/2001/XMLSchema" xmlns:xs="http://www.w3.org/2001/XMLSchema" xmlns:p="http://schemas.microsoft.com/office/2006/metadata/properties" xmlns:ns2="35ab31d3-b8fd-4f92-89f3-03c1fb50a733" xmlns:ns3="594dbb9d-4ee2-4cc0-bb5b-217b547981ad" targetNamespace="http://schemas.microsoft.com/office/2006/metadata/properties" ma:root="true" ma:fieldsID="07bedb6e2584ae16e465a399ab99d8b5" ns2:_="" ns3:_="">
    <xsd:import namespace="35ab31d3-b8fd-4f92-89f3-03c1fb50a733"/>
    <xsd:import namespace="594dbb9d-4ee2-4cc0-bb5b-217b547981a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ab31d3-b8fd-4f92-89f3-03c1fb50a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42dd458-7308-4bcd-84e5-5a32323ab0ea"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94dbb9d-4ee2-4cc0-bb5b-217b547981a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866bf6-b640-4984-a738-718b31ca96a4}" ma:internalName="TaxCatchAll" ma:showField="CatchAllData" ma:web="594dbb9d-4ee2-4cc0-bb5b-217b547981a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5ab31d3-b8fd-4f92-89f3-03c1fb50a733">
      <Terms xmlns="http://schemas.microsoft.com/office/infopath/2007/PartnerControls"/>
    </lcf76f155ced4ddcb4097134ff3c332f>
    <TaxCatchAll xmlns="594dbb9d-4ee2-4cc0-bb5b-217b547981ad"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56488F0-AC2C-4AC8-86B6-2322AA914782}"/>
</file>

<file path=customXml/itemProps2.xml><?xml version="1.0" encoding="utf-8"?>
<ds:datastoreItem xmlns:ds="http://schemas.openxmlformats.org/officeDocument/2006/customXml" ds:itemID="{0B8C2CD5-50C2-4A7C-996A-3D6312B83669}">
  <ds:schemaRefs>
    <ds:schemaRef ds:uri="http://purl.org/dc/dcmitype/"/>
    <ds:schemaRef ds:uri="http://purl.org/dc/elements/1.1/"/>
    <ds:schemaRef ds:uri="http://purl.org/dc/terms/"/>
    <ds:schemaRef ds:uri="http://schemas.microsoft.com/office/infopath/2007/PartnerControls"/>
    <ds:schemaRef ds:uri="http://schemas.microsoft.com/office/2006/metadata/properties"/>
    <ds:schemaRef ds:uri="http://schemas.microsoft.com/office/2006/documentManagement/types"/>
    <ds:schemaRef ds:uri="http://schemas.openxmlformats.org/package/2006/metadata/core-properties"/>
    <ds:schemaRef ds:uri="e86c0487-b88b-44ab-bc5c-d94d479c6d81"/>
    <ds:schemaRef ds:uri="http://www.w3.org/XML/1998/namespace"/>
  </ds:schemaRefs>
</ds:datastoreItem>
</file>

<file path=customXml/itemProps3.xml><?xml version="1.0" encoding="utf-8"?>
<ds:datastoreItem xmlns:ds="http://schemas.openxmlformats.org/officeDocument/2006/customXml" ds:itemID="{57CAE72E-856B-4DF4-A9F6-93C41667E9A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13147</TotalTime>
  <Words>447</Words>
  <Application>Microsoft Office PowerPoint</Application>
  <PresentationFormat>Widescreen</PresentationFormat>
  <Paragraphs>77</Paragraphs>
  <Slides>15</Slides>
  <Notes>2</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15</vt:i4>
      </vt:variant>
    </vt:vector>
  </HeadingPairs>
  <TitlesOfParts>
    <vt:vector size="19" baseType="lpstr">
      <vt:lpstr>Arial</vt:lpstr>
      <vt:lpstr>Calibri</vt:lpstr>
      <vt:lpstr>Content Templates</vt:lpstr>
      <vt:lpstr>Chart Color Templates</vt:lpstr>
      <vt:lpstr>Using forecasts in the Russian river watershed</vt:lpstr>
      <vt:lpstr>Water year 2025 Precipitation overview</vt:lpstr>
      <vt:lpstr>PowerPoint Presentation</vt:lpstr>
      <vt:lpstr>PowerPoint Presentation</vt:lpstr>
      <vt:lpstr>Case 1: widely varying ensemble forecast ranges</vt:lpstr>
      <vt:lpstr>Case 1: widely varying ensemble forecast ranges</vt:lpstr>
      <vt:lpstr>Case 1: widely varying ensemble forecast ranges</vt:lpstr>
      <vt:lpstr>Case 1: widely varying ensemble forecast ranges</vt:lpstr>
      <vt:lpstr>Case 2: flexibility for taking flow measurements</vt:lpstr>
      <vt:lpstr>Case 3: flexibility in water conservation</vt:lpstr>
      <vt:lpstr>Case 3: flexibility in water conservation</vt:lpstr>
      <vt:lpstr>PowerPoint Presentation</vt:lpstr>
      <vt:lpstr>Corps water management system (CWMS)</vt:lpstr>
      <vt:lpstr>real-time IMPLEMENTATION OF firo at the district</vt:lpstr>
      <vt:lpstr>Questions?</vt:lpstr>
    </vt:vector>
  </TitlesOfParts>
  <Company>United States Army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ELW</dc:creator>
  <cp:lastModifiedBy>patrick.f.sing@usace.army.mil</cp:lastModifiedBy>
  <cp:revision>533</cp:revision>
  <dcterms:created xsi:type="dcterms:W3CDTF">2017-02-20T05:10:01Z</dcterms:created>
  <dcterms:modified xsi:type="dcterms:W3CDTF">2025-08-04T18:51:15Z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0x0101005A3D0FA3C9C8B840BD4719EDB774EA3E</vt:lpwstr>
  </property>
</Properties>
</file>